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0" r:id="rId17"/>
    <p:sldId id="271" r:id="rId18"/>
    <p:sldId id="272" r:id="rId19"/>
  </p:sldIdLst>
  <p:sldSz cx="18288000" cy="10287000"/>
  <p:notesSz cx="6858000" cy="9144000"/>
  <p:embeddedFontLst>
    <p:embeddedFont>
      <p:font typeface="Montserrat Light"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Calibri" panose="020F0502020204030204" pitchFamily="34" charset="0"/>
      <p:regular r:id="rId23"/>
      <p:bold r:id="rId24"/>
      <p:italic r:id="rId25"/>
      <p:boldItalic r:id="rId26"/>
    </p:embeddedFont>
    <p:embeddedFont>
      <p:font typeface="Open Sauce Bold" panose="020B0604020202020204" charset="0"/>
      <p:regular r:id="rId27"/>
    </p:embeddedFont>
    <p:embeddedFont>
      <p:font typeface="Open Sauce" panose="020B0604020202020204" charset="0"/>
      <p:regular r:id="rId28"/>
    </p:embeddedFont>
    <p:embeddedFont>
      <p:font typeface="Archivo Black" panose="020B0604020202020204" charset="0"/>
      <p:regular r:id="rId29"/>
    </p:embeddedFont>
    <p:embeddedFont>
      <p:font typeface="Montserrat Light Italics" panose="020B0604020202020204" charset="0"/>
      <p:regular r:id="rId30"/>
    </p:embeddedFont>
    <p:embeddedFont>
      <p:font typeface="Montserrat Classic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09" autoAdjust="0"/>
    <p:restoredTop sz="94622" autoAdjust="0"/>
  </p:normalViewPr>
  <p:slideViewPr>
    <p:cSldViewPr>
      <p:cViewPr>
        <p:scale>
          <a:sx n="62" d="100"/>
          <a:sy n="62" d="100"/>
        </p:scale>
        <p:origin x="15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a:grpSpLocks noChangeAspect="1"/>
          </p:cNvGrpSpPr>
          <p:nvPr/>
        </p:nvGrpSpPr>
        <p:grpSpPr>
          <a:xfrm>
            <a:off x="9313547" y="94169"/>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63382" r="-63382"/>
              </a:stretch>
            </a:blipFill>
          </p:spPr>
        </p:sp>
      </p:grpSp>
      <p:grpSp>
        <p:nvGrpSpPr>
          <p:cNvPr id="6" name="Group 6"/>
          <p:cNvGrpSpPr/>
          <p:nvPr/>
        </p:nvGrpSpPr>
        <p:grpSpPr>
          <a:xfrm>
            <a:off x="4191521" y="3349077"/>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573904" y="4246121"/>
            <a:ext cx="9232317" cy="1728083"/>
          </a:xfrm>
          <a:prstGeom prst="rect">
            <a:avLst/>
          </a:prstGeom>
        </p:spPr>
        <p:txBody>
          <a:bodyPr lIns="0" tIns="0" rIns="0" bIns="0" rtlCol="0" anchor="t">
            <a:spAutoFit/>
          </a:bodyPr>
          <a:lstStyle/>
          <a:p>
            <a:pPr algn="ctr">
              <a:lnSpc>
                <a:spcPts val="4560"/>
              </a:lnSpc>
            </a:pPr>
            <a:r>
              <a:rPr lang="en-US" sz="3305" spc="46">
                <a:solidFill>
                  <a:srgbClr val="040506"/>
                </a:solidFill>
                <a:latin typeface="Archivo Black"/>
                <a:ea typeface="Archivo Black"/>
                <a:cs typeface="Archivo Black"/>
                <a:sym typeface="Archivo Black"/>
              </a:rPr>
              <a:t>INTELLIGENT MEDICAL DIAGNOSIS AND DRUG RECOMMENDATION SYSTEM</a:t>
            </a:r>
          </a:p>
        </p:txBody>
      </p:sp>
      <p:sp>
        <p:nvSpPr>
          <p:cNvPr id="10" name="TextBox 10"/>
          <p:cNvSpPr txBox="1"/>
          <p:nvPr/>
        </p:nvSpPr>
        <p:spPr>
          <a:xfrm>
            <a:off x="3991570" y="2042151"/>
            <a:ext cx="10643955" cy="555349"/>
          </a:xfrm>
          <a:prstGeom prst="rect">
            <a:avLst/>
          </a:prstGeom>
        </p:spPr>
        <p:txBody>
          <a:bodyPr lIns="0" tIns="0" rIns="0" bIns="0" rtlCol="0" anchor="t">
            <a:spAutoFit/>
          </a:bodyPr>
          <a:lstStyle/>
          <a:p>
            <a:pPr algn="ctr">
              <a:lnSpc>
                <a:spcPts val="4393"/>
              </a:lnSpc>
            </a:pPr>
            <a:r>
              <a:rPr lang="en-US" sz="3661" spc="-73">
                <a:solidFill>
                  <a:srgbClr val="040506"/>
                </a:solidFill>
                <a:latin typeface="Montserrat Classic Bold"/>
                <a:ea typeface="Montserrat Classic Bold"/>
                <a:cs typeface="Montserrat Classic Bold"/>
                <a:sym typeface="Montserrat Classic Bold"/>
              </a:rPr>
              <a:t>CAPSTONE PROJECT PRESENTATION</a:t>
            </a:r>
          </a:p>
        </p:txBody>
      </p:sp>
      <p:sp>
        <p:nvSpPr>
          <p:cNvPr id="11" name="TextBox 11"/>
          <p:cNvSpPr txBox="1"/>
          <p:nvPr/>
        </p:nvSpPr>
        <p:spPr>
          <a:xfrm>
            <a:off x="4573904" y="6211432"/>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ea typeface="Montserrat Classic Bold"/>
                <a:cs typeface="Montserrat Classic Bold"/>
                <a:sym typeface="Montserrat Classic Bold"/>
              </a:rPr>
              <a:t>GROUP 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90980" y="1721361"/>
            <a:ext cx="10906040" cy="1393418"/>
          </a:xfrm>
          <a:prstGeom prst="rect">
            <a:avLst/>
          </a:prstGeom>
        </p:spPr>
        <p:txBody>
          <a:bodyPr lIns="0" tIns="0" rIns="0" bIns="0" rtlCol="0" anchor="t">
            <a:spAutoFit/>
          </a:bodyPr>
          <a:lstStyle/>
          <a:p>
            <a:pPr marL="0" lvl="0" indent="0" algn="ctr">
              <a:lnSpc>
                <a:spcPts val="5582"/>
              </a:lnSpc>
              <a:spcBef>
                <a:spcPct val="0"/>
              </a:spcBef>
            </a:pPr>
            <a:r>
              <a:rPr lang="en-US" sz="4045" spc="32">
                <a:solidFill>
                  <a:srgbClr val="010101"/>
                </a:solidFill>
                <a:latin typeface="Archivo Black"/>
                <a:ea typeface="Archivo Black"/>
                <a:cs typeface="Archivo Black"/>
                <a:sym typeface="Archivo Black"/>
              </a:rPr>
              <a:t>PIPELINE FOR SYMPTOM TO DISEASE PREDICTION</a:t>
            </a:r>
          </a:p>
        </p:txBody>
      </p:sp>
      <p:sp>
        <p:nvSpPr>
          <p:cNvPr id="7" name="Freeform 7"/>
          <p:cNvSpPr/>
          <p:nvPr/>
        </p:nvSpPr>
        <p:spPr>
          <a:xfrm>
            <a:off x="5682534" y="3492160"/>
            <a:ext cx="6941315" cy="3302680"/>
          </a:xfrm>
          <a:custGeom>
            <a:avLst/>
            <a:gdLst/>
            <a:ahLst/>
            <a:cxnLst/>
            <a:rect l="l" t="t" r="r" b="b"/>
            <a:pathLst>
              <a:path w="6941315" h="3302680">
                <a:moveTo>
                  <a:pt x="0" y="0"/>
                </a:moveTo>
                <a:lnTo>
                  <a:pt x="6941316" y="0"/>
                </a:lnTo>
                <a:lnTo>
                  <a:pt x="6941316" y="3302680"/>
                </a:lnTo>
                <a:lnTo>
                  <a:pt x="0" y="3302680"/>
                </a:lnTo>
                <a:lnTo>
                  <a:pt x="0" y="0"/>
                </a:lnTo>
                <a:close/>
              </a:path>
            </a:pathLst>
          </a:custGeom>
          <a:blipFill>
            <a:blip r:embed="rId3"/>
            <a:stretch>
              <a:fillRect l="-750"/>
            </a:stretch>
          </a:blipFill>
        </p:spPr>
      </p:sp>
      <p:sp>
        <p:nvSpPr>
          <p:cNvPr id="8" name="TextBox 8"/>
          <p:cNvSpPr txBox="1"/>
          <p:nvPr/>
        </p:nvSpPr>
        <p:spPr>
          <a:xfrm>
            <a:off x="4219922" y="7233920"/>
            <a:ext cx="9848156" cy="549894"/>
          </a:xfrm>
          <a:prstGeom prst="rect">
            <a:avLst/>
          </a:prstGeom>
        </p:spPr>
        <p:txBody>
          <a:bodyPr lIns="0" tIns="0" rIns="0" bIns="0" rtlCol="0" anchor="t">
            <a:spAutoFit/>
          </a:bodyPr>
          <a:lstStyle/>
          <a:p>
            <a:pPr algn="ctr">
              <a:lnSpc>
                <a:spcPts val="2268"/>
              </a:lnSpc>
            </a:pPr>
            <a:r>
              <a:rPr lang="en-US" sz="1620">
                <a:solidFill>
                  <a:srgbClr val="4F4F4F"/>
                </a:solidFill>
                <a:latin typeface="Canva Sans"/>
                <a:ea typeface="Canva Sans"/>
                <a:cs typeface="Canva Sans"/>
                <a:sym typeface="Canva Sans"/>
              </a:rPr>
              <a:t>As we can see that our pipeline can take a user / patient statement and can directly return the disease name.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05494" r="-105494"/>
            </a:stretch>
          </a:blipFill>
        </p:spPr>
      </p:sp>
      <p:sp>
        <p:nvSpPr>
          <p:cNvPr id="7" name="TextBox 7"/>
          <p:cNvSpPr txBox="1"/>
          <p:nvPr/>
        </p:nvSpPr>
        <p:spPr>
          <a:xfrm>
            <a:off x="6121151" y="531879"/>
            <a:ext cx="10631215"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DRUG RECOMMENDATION</a:t>
            </a:r>
          </a:p>
        </p:txBody>
      </p:sp>
      <p:sp>
        <p:nvSpPr>
          <p:cNvPr id="8" name="TextBox 8"/>
          <p:cNvSpPr txBox="1"/>
          <p:nvPr/>
        </p:nvSpPr>
        <p:spPr>
          <a:xfrm>
            <a:off x="6121151" y="1950215"/>
            <a:ext cx="10063850" cy="826623"/>
          </a:xfrm>
          <a:prstGeom prst="rect">
            <a:avLst/>
          </a:prstGeom>
        </p:spPr>
        <p:txBody>
          <a:bodyPr lIns="0" tIns="0" rIns="0" bIns="0" rtlCol="0" anchor="t">
            <a:spAutoFit/>
          </a:bodyPr>
          <a:lstStyle/>
          <a:p>
            <a:pPr algn="l">
              <a:lnSpc>
                <a:spcPts val="2213"/>
              </a:lnSpc>
            </a:pPr>
            <a:r>
              <a:rPr lang="en-US" sz="1580">
                <a:solidFill>
                  <a:srgbClr val="4F4F4F"/>
                </a:solidFill>
                <a:latin typeface="Canva Sans"/>
                <a:ea typeface="Canva Sans"/>
                <a:cs typeface="Canva Sans"/>
                <a:sym typeface="Canva Sans"/>
              </a:rPr>
              <a:t>For drug recommendation, our application uses the data that we had gathered from 3 different sources. After the disease is predicted, our application searches for the drugs from that dataset with the predicted disease. The drugs dataframe has two columns which look like the following.</a:t>
            </a:r>
          </a:p>
        </p:txBody>
      </p:sp>
      <p:sp>
        <p:nvSpPr>
          <p:cNvPr id="9" name="Freeform 9"/>
          <p:cNvSpPr/>
          <p:nvPr/>
        </p:nvSpPr>
        <p:spPr>
          <a:xfrm>
            <a:off x="6121151" y="3338813"/>
            <a:ext cx="3763770" cy="2618956"/>
          </a:xfrm>
          <a:custGeom>
            <a:avLst/>
            <a:gdLst/>
            <a:ahLst/>
            <a:cxnLst/>
            <a:rect l="l" t="t" r="r" b="b"/>
            <a:pathLst>
              <a:path w="3763770" h="2618956">
                <a:moveTo>
                  <a:pt x="0" y="0"/>
                </a:moveTo>
                <a:lnTo>
                  <a:pt x="3763770" y="0"/>
                </a:lnTo>
                <a:lnTo>
                  <a:pt x="3763770" y="2618956"/>
                </a:lnTo>
                <a:lnTo>
                  <a:pt x="0" y="2618956"/>
                </a:lnTo>
                <a:lnTo>
                  <a:pt x="0" y="0"/>
                </a:lnTo>
                <a:close/>
              </a:path>
            </a:pathLst>
          </a:custGeom>
          <a:blipFill>
            <a:blip r:embed="rId4"/>
            <a:stretch>
              <a:fillRect/>
            </a:stretch>
          </a:blipFill>
        </p:spPr>
      </p:sp>
      <p:sp>
        <p:nvSpPr>
          <p:cNvPr id="10" name="TextBox 10"/>
          <p:cNvSpPr txBox="1"/>
          <p:nvPr/>
        </p:nvSpPr>
        <p:spPr>
          <a:xfrm>
            <a:off x="6163968" y="6651745"/>
            <a:ext cx="5960063" cy="274173"/>
          </a:xfrm>
          <a:prstGeom prst="rect">
            <a:avLst/>
          </a:prstGeom>
        </p:spPr>
        <p:txBody>
          <a:bodyPr lIns="0" tIns="0" rIns="0" bIns="0" rtlCol="0" anchor="t">
            <a:spAutoFit/>
          </a:bodyPr>
          <a:lstStyle/>
          <a:p>
            <a:pPr algn="l">
              <a:lnSpc>
                <a:spcPts val="2213"/>
              </a:lnSpc>
            </a:pPr>
            <a:r>
              <a:rPr lang="en-US" sz="1580">
                <a:solidFill>
                  <a:srgbClr val="4F4F4F"/>
                </a:solidFill>
                <a:latin typeface="Canva Sans"/>
                <a:ea typeface="Canva Sans"/>
                <a:cs typeface="Canva Sans"/>
                <a:sym typeface="Canva Sans"/>
              </a:rPr>
              <a:t>This aggregated dataset has a total of </a:t>
            </a:r>
            <a:r>
              <a:rPr lang="en-US" sz="1580">
                <a:solidFill>
                  <a:srgbClr val="4F4F4F"/>
                </a:solidFill>
                <a:latin typeface="Canva Sans Bold"/>
                <a:ea typeface="Canva Sans Bold"/>
                <a:cs typeface="Canva Sans Bold"/>
                <a:sym typeface="Canva Sans Bold"/>
              </a:rPr>
              <a:t>176053 </a:t>
            </a:r>
            <a:r>
              <a:rPr lang="en-US" sz="1580">
                <a:solidFill>
                  <a:srgbClr val="4F4F4F"/>
                </a:solidFill>
                <a:latin typeface="Canva Sans"/>
                <a:ea typeface="Canva Sans"/>
                <a:cs typeface="Canva Sans"/>
                <a:sym typeface="Canva Sans"/>
              </a:rPr>
              <a:t>rows.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615" t="-34166" r="-52655" b="-35762"/>
              </a:stretch>
            </a:blipFill>
          </p:spPr>
        </p:sp>
      </p:grpSp>
      <p:sp>
        <p:nvSpPr>
          <p:cNvPr id="7" name="Freeform 7"/>
          <p:cNvSpPr/>
          <p:nvPr/>
        </p:nvSpPr>
        <p:spPr>
          <a:xfrm>
            <a:off x="4001575" y="4517005"/>
            <a:ext cx="4929846" cy="880767"/>
          </a:xfrm>
          <a:custGeom>
            <a:avLst/>
            <a:gdLst/>
            <a:ahLst/>
            <a:cxnLst/>
            <a:rect l="l" t="t" r="r" b="b"/>
            <a:pathLst>
              <a:path w="4929846" h="880767">
                <a:moveTo>
                  <a:pt x="0" y="0"/>
                </a:moveTo>
                <a:lnTo>
                  <a:pt x="4929846" y="0"/>
                </a:lnTo>
                <a:lnTo>
                  <a:pt x="4929846" y="880766"/>
                </a:lnTo>
                <a:lnTo>
                  <a:pt x="0" y="880766"/>
                </a:lnTo>
                <a:lnTo>
                  <a:pt x="0" y="0"/>
                </a:lnTo>
                <a:close/>
              </a:path>
            </a:pathLst>
          </a:custGeom>
          <a:blipFill>
            <a:blip r:embed="rId5"/>
            <a:stretch>
              <a:fillRect/>
            </a:stretch>
          </a:blipFill>
        </p:spPr>
      </p:sp>
      <p:sp>
        <p:nvSpPr>
          <p:cNvPr id="8" name="Freeform 8"/>
          <p:cNvSpPr/>
          <p:nvPr/>
        </p:nvSpPr>
        <p:spPr>
          <a:xfrm>
            <a:off x="4001575" y="3064824"/>
            <a:ext cx="3074657" cy="1016078"/>
          </a:xfrm>
          <a:custGeom>
            <a:avLst/>
            <a:gdLst/>
            <a:ahLst/>
            <a:cxnLst/>
            <a:rect l="l" t="t" r="r" b="b"/>
            <a:pathLst>
              <a:path w="3074657" h="1016078">
                <a:moveTo>
                  <a:pt x="0" y="0"/>
                </a:moveTo>
                <a:lnTo>
                  <a:pt x="3074656" y="0"/>
                </a:lnTo>
                <a:lnTo>
                  <a:pt x="3074656" y="1016078"/>
                </a:lnTo>
                <a:lnTo>
                  <a:pt x="0" y="1016078"/>
                </a:lnTo>
                <a:lnTo>
                  <a:pt x="0" y="0"/>
                </a:lnTo>
                <a:close/>
              </a:path>
            </a:pathLst>
          </a:custGeom>
          <a:blipFill>
            <a:blip r:embed="rId6"/>
            <a:stretch>
              <a:fillRect/>
            </a:stretch>
          </a:blipFill>
        </p:spPr>
      </p:sp>
      <p:sp>
        <p:nvSpPr>
          <p:cNvPr id="9" name="Freeform 9"/>
          <p:cNvSpPr/>
          <p:nvPr/>
        </p:nvSpPr>
        <p:spPr>
          <a:xfrm>
            <a:off x="10273606" y="4839020"/>
            <a:ext cx="3457497" cy="3857738"/>
          </a:xfrm>
          <a:custGeom>
            <a:avLst/>
            <a:gdLst/>
            <a:ahLst/>
            <a:cxnLst/>
            <a:rect l="l" t="t" r="r" b="b"/>
            <a:pathLst>
              <a:path w="3457497" h="3857738">
                <a:moveTo>
                  <a:pt x="0" y="0"/>
                </a:moveTo>
                <a:lnTo>
                  <a:pt x="3457498" y="0"/>
                </a:lnTo>
                <a:lnTo>
                  <a:pt x="3457498" y="3857738"/>
                </a:lnTo>
                <a:lnTo>
                  <a:pt x="0" y="3857738"/>
                </a:lnTo>
                <a:lnTo>
                  <a:pt x="0" y="0"/>
                </a:lnTo>
                <a:close/>
              </a:path>
            </a:pathLst>
          </a:custGeom>
          <a:blipFill>
            <a:blip r:embed="rId7"/>
            <a:stretch>
              <a:fillRect/>
            </a:stretch>
          </a:blipFill>
        </p:spPr>
      </p:sp>
      <p:sp>
        <p:nvSpPr>
          <p:cNvPr id="10" name="TextBox 10"/>
          <p:cNvSpPr txBox="1"/>
          <p:nvPr/>
        </p:nvSpPr>
        <p:spPr>
          <a:xfrm>
            <a:off x="598514" y="923925"/>
            <a:ext cx="9845766" cy="1971507"/>
          </a:xfrm>
          <a:prstGeom prst="rect">
            <a:avLst/>
          </a:prstGeom>
        </p:spPr>
        <p:txBody>
          <a:bodyPr lIns="0" tIns="0" rIns="0" bIns="0" rtlCol="0" anchor="t">
            <a:spAutoFit/>
          </a:bodyPr>
          <a:lstStyle/>
          <a:p>
            <a:pPr algn="l">
              <a:lnSpc>
                <a:spcPts val="7883"/>
              </a:lnSpc>
            </a:pPr>
            <a:r>
              <a:rPr lang="en-US" sz="5712" spc="199">
                <a:solidFill>
                  <a:srgbClr val="010101"/>
                </a:solidFill>
                <a:latin typeface="Archivo Black"/>
                <a:ea typeface="Archivo Black"/>
                <a:cs typeface="Archivo Black"/>
                <a:sym typeface="Archivo Black"/>
              </a:rPr>
              <a:t>LLM INTEGRATION</a:t>
            </a:r>
          </a:p>
          <a:p>
            <a:pPr algn="l">
              <a:lnSpc>
                <a:spcPts val="7883"/>
              </a:lnSpc>
            </a:pPr>
            <a:endParaRPr lang="en-US" sz="5712" spc="199">
              <a:solidFill>
                <a:srgbClr val="010101"/>
              </a:solidFill>
              <a:latin typeface="Archivo Black"/>
              <a:ea typeface="Archivo Black"/>
              <a:cs typeface="Archivo Black"/>
              <a:sym typeface="Archivo Black"/>
            </a:endParaRPr>
          </a:p>
        </p:txBody>
      </p:sp>
      <p:sp>
        <p:nvSpPr>
          <p:cNvPr id="11" name="TextBox 11"/>
          <p:cNvSpPr txBox="1"/>
          <p:nvPr/>
        </p:nvSpPr>
        <p:spPr>
          <a:xfrm>
            <a:off x="743468" y="2964167"/>
            <a:ext cx="2721063" cy="2391325"/>
          </a:xfrm>
          <a:prstGeom prst="rect">
            <a:avLst/>
          </a:prstGeom>
        </p:spPr>
        <p:txBody>
          <a:bodyPr lIns="0" tIns="0" rIns="0" bIns="0" rtlCol="0" anchor="t">
            <a:spAutoFit/>
          </a:bodyPr>
          <a:lstStyle/>
          <a:p>
            <a:pPr algn="l">
              <a:lnSpc>
                <a:spcPts val="2308"/>
              </a:lnSpc>
            </a:pPr>
            <a:r>
              <a:rPr lang="en-US" sz="1648" spc="49">
                <a:solidFill>
                  <a:srgbClr val="4F4F4F"/>
                </a:solidFill>
                <a:latin typeface="Montserrat Light Italics"/>
                <a:ea typeface="Montserrat Light Italics"/>
                <a:cs typeface="Montserrat Light Italics"/>
                <a:sym typeface="Montserrat Light Italics"/>
              </a:rPr>
              <a:t>Since we are building an interactive chatbot, we used a Large Language Model to continue the operation to ask questions to the user like a healthcare professional does.</a:t>
            </a:r>
          </a:p>
        </p:txBody>
      </p:sp>
      <p:sp>
        <p:nvSpPr>
          <p:cNvPr id="12" name="TextBox 12"/>
          <p:cNvSpPr txBox="1"/>
          <p:nvPr/>
        </p:nvSpPr>
        <p:spPr>
          <a:xfrm>
            <a:off x="743468" y="6023170"/>
            <a:ext cx="7007390" cy="2885594"/>
          </a:xfrm>
          <a:prstGeom prst="rect">
            <a:avLst/>
          </a:prstGeom>
        </p:spPr>
        <p:txBody>
          <a:bodyPr lIns="0" tIns="0" rIns="0" bIns="0" rtlCol="0" anchor="t">
            <a:spAutoFit/>
          </a:bodyPr>
          <a:lstStyle/>
          <a:p>
            <a:pPr algn="l">
              <a:lnSpc>
                <a:spcPts val="2107"/>
              </a:lnSpc>
            </a:pPr>
            <a:r>
              <a:rPr lang="en-US" sz="1505">
                <a:solidFill>
                  <a:srgbClr val="4F4F4F"/>
                </a:solidFill>
                <a:latin typeface="Canva Sans"/>
                <a:ea typeface="Canva Sans"/>
                <a:cs typeface="Canva Sans"/>
                <a:sym typeface="Canva Sans"/>
              </a:rPr>
              <a:t>Our objective for this application was that it would ask the user about the symptoms like a doctor. Natural way of running the conversation was the primary objective to use a LLM for this application. </a:t>
            </a:r>
          </a:p>
          <a:p>
            <a:pPr algn="l">
              <a:lnSpc>
                <a:spcPts val="2107"/>
              </a:lnSpc>
            </a:pPr>
            <a:endParaRPr lang="en-US" sz="1505">
              <a:solidFill>
                <a:srgbClr val="4F4F4F"/>
              </a:solidFill>
              <a:latin typeface="Canva Sans"/>
              <a:ea typeface="Canva Sans"/>
              <a:cs typeface="Canva Sans"/>
              <a:sym typeface="Canva Sans"/>
            </a:endParaRPr>
          </a:p>
          <a:p>
            <a:pPr algn="l">
              <a:lnSpc>
                <a:spcPts val="2107"/>
              </a:lnSpc>
            </a:pPr>
            <a:r>
              <a:rPr lang="en-US" sz="1505">
                <a:solidFill>
                  <a:srgbClr val="4F4F4F"/>
                </a:solidFill>
                <a:latin typeface="Canva Sans"/>
                <a:ea typeface="Canva Sans"/>
                <a:cs typeface="Canva Sans"/>
                <a:sym typeface="Canva Sans"/>
              </a:rPr>
              <a:t>The users responses are later combined together and sent to the pipeline for symptom detection and disease prediction model. </a:t>
            </a:r>
          </a:p>
          <a:p>
            <a:pPr algn="l">
              <a:lnSpc>
                <a:spcPts val="2107"/>
              </a:lnSpc>
            </a:pPr>
            <a:endParaRPr lang="en-US" sz="1505">
              <a:solidFill>
                <a:srgbClr val="4F4F4F"/>
              </a:solidFill>
              <a:latin typeface="Canva Sans"/>
              <a:ea typeface="Canva Sans"/>
              <a:cs typeface="Canva Sans"/>
              <a:sym typeface="Canva Sans"/>
            </a:endParaRPr>
          </a:p>
          <a:p>
            <a:pPr algn="l">
              <a:lnSpc>
                <a:spcPts val="2107"/>
              </a:lnSpc>
            </a:pPr>
            <a:r>
              <a:rPr lang="en-US" sz="1505">
                <a:solidFill>
                  <a:srgbClr val="4F4F4F"/>
                </a:solidFill>
                <a:latin typeface="Canva Sans"/>
                <a:ea typeface="Canva Sans"/>
                <a:cs typeface="Canva Sans"/>
                <a:sym typeface="Canva Sans"/>
              </a:rPr>
              <a:t>The output of that pipeline was returned to the chat application along with the drug recommendations. </a:t>
            </a:r>
          </a:p>
          <a:p>
            <a:pPr algn="l">
              <a:lnSpc>
                <a:spcPts val="2107"/>
              </a:lnSpc>
            </a:pPr>
            <a:endParaRPr lang="en-US" sz="1505">
              <a:solidFill>
                <a:srgbClr val="4F4F4F"/>
              </a:solidFill>
              <a:latin typeface="Canva Sans"/>
              <a:ea typeface="Canva Sans"/>
              <a:cs typeface="Canva Sans"/>
              <a:sym typeface="Canva Sans"/>
            </a:endParaRPr>
          </a:p>
          <a:p>
            <a:pPr algn="l">
              <a:lnSpc>
                <a:spcPts val="2107"/>
              </a:lnSpc>
            </a:pPr>
            <a:endParaRPr lang="en-US" sz="1505">
              <a:solidFill>
                <a:srgbClr val="4F4F4F"/>
              </a:solidFill>
              <a:latin typeface="Canva Sans"/>
              <a:ea typeface="Canva Sans"/>
              <a:cs typeface="Canva Sans"/>
              <a:sym typeface="Canva Sans"/>
            </a:endParaRPr>
          </a:p>
        </p:txBody>
      </p:sp>
      <p:sp>
        <p:nvSpPr>
          <p:cNvPr id="13" name="TextBox 13"/>
          <p:cNvSpPr txBox="1"/>
          <p:nvPr/>
        </p:nvSpPr>
        <p:spPr>
          <a:xfrm>
            <a:off x="10641823" y="6640730"/>
            <a:ext cx="2721063" cy="1190021"/>
          </a:xfrm>
          <a:prstGeom prst="rect">
            <a:avLst/>
          </a:prstGeom>
        </p:spPr>
        <p:txBody>
          <a:bodyPr lIns="0" tIns="0" rIns="0" bIns="0" rtlCol="0" anchor="t">
            <a:spAutoFit/>
          </a:bodyPr>
          <a:lstStyle/>
          <a:p>
            <a:pPr marL="355968" lvl="1" indent="-177984" algn="l">
              <a:lnSpc>
                <a:spcPts val="2308"/>
              </a:lnSpc>
              <a:buFont typeface="Arial"/>
              <a:buChar char="•"/>
            </a:pPr>
            <a:r>
              <a:rPr lang="en-US" sz="1648" spc="49">
                <a:solidFill>
                  <a:srgbClr val="4F4F4F"/>
                </a:solidFill>
                <a:latin typeface="Montserrat Light Italics"/>
                <a:ea typeface="Montserrat Light Italics"/>
                <a:cs typeface="Montserrat Light Italics"/>
                <a:sym typeface="Montserrat Light Italics"/>
              </a:rPr>
              <a:t>Prompt Engineering</a:t>
            </a:r>
          </a:p>
          <a:p>
            <a:pPr marL="355968" lvl="1" indent="-177984" algn="l">
              <a:lnSpc>
                <a:spcPts val="2308"/>
              </a:lnSpc>
              <a:buFont typeface="Arial"/>
              <a:buChar char="•"/>
            </a:pPr>
            <a:r>
              <a:rPr lang="en-US" sz="1648" spc="49">
                <a:solidFill>
                  <a:srgbClr val="4F4F4F"/>
                </a:solidFill>
                <a:latin typeface="Montserrat Light Italics"/>
                <a:ea typeface="Montserrat Light Italics"/>
                <a:cs typeface="Montserrat Light Italics"/>
                <a:sym typeface="Montserrat Light Italics"/>
              </a:rPr>
              <a:t>Chatbot Logic </a:t>
            </a:r>
          </a:p>
          <a:p>
            <a:pPr marL="355968" lvl="1" indent="-177984" algn="l">
              <a:lnSpc>
                <a:spcPts val="2308"/>
              </a:lnSpc>
              <a:buFont typeface="Arial"/>
              <a:buChar char="•"/>
            </a:pPr>
            <a:r>
              <a:rPr lang="en-US" sz="1648" spc="49">
                <a:solidFill>
                  <a:srgbClr val="4F4F4F"/>
                </a:solidFill>
                <a:latin typeface="Montserrat Light Italics"/>
                <a:ea typeface="Montserrat Light Italics"/>
                <a:cs typeface="Montserrat Light Italics"/>
                <a:sym typeface="Montserrat Light Italics"/>
              </a:rPr>
              <a:t>Integration with the main function</a:t>
            </a:r>
          </a:p>
        </p:txBody>
      </p:sp>
      <p:sp>
        <p:nvSpPr>
          <p:cNvPr id="14" name="TextBox 14"/>
          <p:cNvSpPr txBox="1"/>
          <p:nvPr/>
        </p:nvSpPr>
        <p:spPr>
          <a:xfrm>
            <a:off x="11228629" y="5869483"/>
            <a:ext cx="1547452" cy="527068"/>
          </a:xfrm>
          <a:prstGeom prst="rect">
            <a:avLst/>
          </a:prstGeom>
        </p:spPr>
        <p:txBody>
          <a:bodyPr lIns="0" tIns="0" rIns="0" bIns="0" rtlCol="0" anchor="t">
            <a:spAutoFit/>
          </a:bodyPr>
          <a:lstStyle/>
          <a:p>
            <a:pPr algn="ctr">
              <a:lnSpc>
                <a:spcPts val="2130"/>
              </a:lnSpc>
            </a:pPr>
            <a:r>
              <a:rPr lang="en-US" sz="1521">
                <a:solidFill>
                  <a:srgbClr val="000000"/>
                </a:solidFill>
                <a:latin typeface="Canva Sans"/>
                <a:ea typeface="Canva Sans"/>
                <a:cs typeface="Canva Sans"/>
                <a:sym typeface="Canva Sans"/>
              </a:rPr>
              <a:t>How we have made it work</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239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4047" r="-186942"/>
            </a:stretch>
          </a:blipFill>
        </p:spPr>
      </p:sp>
      <p:sp>
        <p:nvSpPr>
          <p:cNvPr id="7" name="TextBox 7"/>
          <p:cNvSpPr txBox="1"/>
          <p:nvPr/>
        </p:nvSpPr>
        <p:spPr>
          <a:xfrm>
            <a:off x="6294722" y="354741"/>
            <a:ext cx="10042331" cy="898392"/>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ea typeface="Archivo Black"/>
                <a:cs typeface="Archivo Black"/>
                <a:sym typeface="Archivo Black"/>
              </a:rPr>
              <a:t>TEST CASES</a:t>
            </a:r>
          </a:p>
        </p:txBody>
      </p:sp>
      <p:sp>
        <p:nvSpPr>
          <p:cNvPr id="8" name="TextBox 8"/>
          <p:cNvSpPr txBox="1"/>
          <p:nvPr/>
        </p:nvSpPr>
        <p:spPr>
          <a:xfrm>
            <a:off x="6294722" y="1424361"/>
            <a:ext cx="11536078" cy="8309967"/>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2000" b="1" dirty="0"/>
              <a:t>Test Case 1</a:t>
            </a:r>
            <a:r>
              <a:rPr lang="en-US" sz="2000" dirty="0"/>
              <a:t>: Medical Suggestions by the </a:t>
            </a:r>
            <a:r>
              <a:rPr lang="en-US" sz="2000" dirty="0" err="1"/>
              <a:t>Chatbot</a:t>
            </a:r>
            <a:r>
              <a:rPr lang="en-US" sz="2000" dirty="0"/>
              <a:t> </a:t>
            </a:r>
            <a:endParaRPr lang="en-US" sz="2000" dirty="0" smtClean="0"/>
          </a:p>
          <a:p>
            <a:r>
              <a:rPr lang="en-US" sz="2000" dirty="0" smtClean="0"/>
              <a:t>Result</a:t>
            </a:r>
            <a:r>
              <a:rPr lang="en-US" sz="2000" dirty="0"/>
              <a:t>: The issue was resolved through prompt engineering and logic adjustments. The </a:t>
            </a:r>
            <a:r>
              <a:rPr lang="en-US" sz="2000" dirty="0" err="1"/>
              <a:t>chatbot</a:t>
            </a:r>
            <a:r>
              <a:rPr lang="en-US" sz="2000" dirty="0"/>
              <a:t> now only provides information in response to user queries. </a:t>
            </a:r>
            <a:endParaRPr lang="en-US" sz="2000" dirty="0" smtClean="0"/>
          </a:p>
          <a:p>
            <a:r>
              <a:rPr lang="en-US" sz="2000" b="1" dirty="0" smtClean="0"/>
              <a:t>Issue </a:t>
            </a:r>
            <a:r>
              <a:rPr lang="en-US" sz="2000" b="1" dirty="0"/>
              <a:t>Identified: Autonomous medical suggestions. </a:t>
            </a:r>
            <a:endParaRPr lang="en-US" sz="2000" b="1" dirty="0" smtClean="0"/>
          </a:p>
          <a:p>
            <a:r>
              <a:rPr lang="en-US" sz="2000" dirty="0" smtClean="0"/>
              <a:t>Resolution</a:t>
            </a:r>
            <a:r>
              <a:rPr lang="en-US" sz="2000" dirty="0"/>
              <a:t>: Prompt engineering and logic refinement. </a:t>
            </a:r>
            <a:endParaRPr lang="en-US" sz="2000" dirty="0" smtClean="0"/>
          </a:p>
          <a:p>
            <a:endParaRPr lang="en-US" sz="2000" dirty="0">
              <a:solidFill>
                <a:srgbClr val="4F4F4F"/>
              </a:solidFill>
              <a:latin typeface="Canva Sans Bold"/>
              <a:ea typeface="Canva Sans Bold"/>
              <a:cs typeface="Canva Sans Bold"/>
              <a:sym typeface="Canva Sans Bold"/>
            </a:endParaRPr>
          </a:p>
          <a:p>
            <a:pPr marL="285750" indent="-285750">
              <a:buFont typeface="Arial" panose="020B0604020202020204" pitchFamily="34" charset="0"/>
              <a:buChar char="•"/>
            </a:pPr>
            <a:r>
              <a:rPr lang="en-US" sz="2000" b="1" dirty="0"/>
              <a:t>Test Case 2</a:t>
            </a:r>
            <a:r>
              <a:rPr lang="en-US" sz="2000" dirty="0"/>
              <a:t>: Intermittent User Input Handling </a:t>
            </a:r>
            <a:endParaRPr lang="en-US" sz="2000" dirty="0" smtClean="0"/>
          </a:p>
          <a:p>
            <a:r>
              <a:rPr lang="en-US" sz="2000" dirty="0" smtClean="0"/>
              <a:t>Result</a:t>
            </a:r>
            <a:r>
              <a:rPr lang="en-US" sz="2000" dirty="0"/>
              <a:t>: The system now prompts users continuously for additional symptoms, ensuring comprehensive data collection. </a:t>
            </a:r>
            <a:endParaRPr lang="en-US" sz="2000" dirty="0" smtClean="0"/>
          </a:p>
          <a:p>
            <a:r>
              <a:rPr lang="en-US" sz="2000" b="1" dirty="0" smtClean="0"/>
              <a:t>Issue </a:t>
            </a:r>
            <a:r>
              <a:rPr lang="en-US" sz="2000" b="1" dirty="0"/>
              <a:t>Identified: Discontinuous user interaction. </a:t>
            </a:r>
            <a:endParaRPr lang="en-US" sz="2000" b="1" dirty="0" smtClean="0"/>
          </a:p>
          <a:p>
            <a:r>
              <a:rPr lang="en-US" sz="2000" dirty="0" smtClean="0"/>
              <a:t>Resolution</a:t>
            </a:r>
            <a:r>
              <a:rPr lang="en-US" sz="2000" dirty="0"/>
              <a:t>: Enhanced LLM prompts and function call adjustments. </a:t>
            </a:r>
            <a:endParaRPr lang="en-US" sz="2000" dirty="0" smtClean="0"/>
          </a:p>
          <a:p>
            <a:endParaRPr lang="en-US" sz="2000" dirty="0">
              <a:solidFill>
                <a:srgbClr val="4F4F4F"/>
              </a:solidFill>
              <a:latin typeface="Canva Sans Bold"/>
              <a:ea typeface="Canva Sans Bold"/>
              <a:cs typeface="Canva Sans Bold"/>
              <a:sym typeface="Canva Sans Bold"/>
            </a:endParaRPr>
          </a:p>
          <a:p>
            <a:pPr marL="285750" indent="-285750">
              <a:buFont typeface="Arial" panose="020B0604020202020204" pitchFamily="34" charset="0"/>
              <a:buChar char="•"/>
            </a:pPr>
            <a:r>
              <a:rPr lang="en-US" sz="2000" b="1" dirty="0"/>
              <a:t>Test Case 3</a:t>
            </a:r>
            <a:r>
              <a:rPr lang="en-US" sz="2000" dirty="0"/>
              <a:t>: Automated Self-Questioning and Answering </a:t>
            </a:r>
            <a:endParaRPr lang="en-US" sz="2000" dirty="0" smtClean="0"/>
          </a:p>
          <a:p>
            <a:r>
              <a:rPr lang="en-US" sz="2000" dirty="0" smtClean="0"/>
              <a:t>Result</a:t>
            </a:r>
            <a:r>
              <a:rPr lang="en-US" sz="2000" dirty="0"/>
              <a:t>: The system no longer asks and answers questions on its own, relying entirely on user inputs. </a:t>
            </a:r>
            <a:endParaRPr lang="en-US" sz="2000" dirty="0" smtClean="0"/>
          </a:p>
          <a:p>
            <a:r>
              <a:rPr lang="en-US" sz="2000" b="1" dirty="0" smtClean="0"/>
              <a:t>Issue </a:t>
            </a:r>
            <a:r>
              <a:rPr lang="en-US" sz="2000" b="1" dirty="0"/>
              <a:t>Identified: </a:t>
            </a:r>
            <a:r>
              <a:rPr lang="en-US" sz="2000" b="1" dirty="0" smtClean="0"/>
              <a:t>Asked questions to itself and answers.</a:t>
            </a:r>
            <a:endParaRPr lang="en-US" sz="2000" b="1" dirty="0" smtClean="0"/>
          </a:p>
          <a:p>
            <a:r>
              <a:rPr lang="en-US" sz="2000" dirty="0" smtClean="0"/>
              <a:t>Resolution</a:t>
            </a:r>
            <a:r>
              <a:rPr lang="en-US" sz="2000" dirty="0"/>
              <a:t>: Logic revision in the </a:t>
            </a:r>
            <a:r>
              <a:rPr lang="en-US" sz="2000" dirty="0" err="1"/>
              <a:t>chatbot</a:t>
            </a:r>
            <a:r>
              <a:rPr lang="en-US" sz="2000" dirty="0"/>
              <a:t> and main function. </a:t>
            </a:r>
            <a:endParaRPr lang="en-US" sz="2000" dirty="0" smtClean="0"/>
          </a:p>
          <a:p>
            <a:endParaRPr lang="en-US" sz="2000" dirty="0">
              <a:solidFill>
                <a:srgbClr val="4F4F4F"/>
              </a:solidFill>
              <a:latin typeface="Canva Sans Bold"/>
              <a:ea typeface="Canva Sans Bold"/>
              <a:cs typeface="Canva Sans Bold"/>
              <a:sym typeface="Canva Sans Bold"/>
            </a:endParaRPr>
          </a:p>
          <a:p>
            <a:pPr marL="285750" indent="-285750">
              <a:buFont typeface="Arial" panose="020B0604020202020204" pitchFamily="34" charset="0"/>
              <a:buChar char="•"/>
            </a:pPr>
            <a:r>
              <a:rPr lang="en-US" sz="2000" b="1" dirty="0"/>
              <a:t>Test Case 4</a:t>
            </a:r>
            <a:r>
              <a:rPr lang="en-US" sz="2000" dirty="0"/>
              <a:t>: Symptom Submission to Disease Prediction Pipeline </a:t>
            </a:r>
            <a:endParaRPr lang="en-US" sz="2000" dirty="0" smtClean="0"/>
          </a:p>
          <a:p>
            <a:r>
              <a:rPr lang="en-US" sz="2000" dirty="0" smtClean="0"/>
              <a:t>Result</a:t>
            </a:r>
            <a:r>
              <a:rPr lang="en-US" sz="2000" dirty="0"/>
              <a:t>: The introduction of the 'no more symptoms' prompt effectively signals the transition to disease prediction. </a:t>
            </a:r>
            <a:endParaRPr lang="en-US" sz="2000" dirty="0" smtClean="0"/>
          </a:p>
          <a:p>
            <a:r>
              <a:rPr lang="en-US" sz="2000" b="1" dirty="0" smtClean="0"/>
              <a:t>Issue </a:t>
            </a:r>
            <a:r>
              <a:rPr lang="en-US" sz="2000" b="1" dirty="0"/>
              <a:t>Identified: </a:t>
            </a:r>
            <a:r>
              <a:rPr lang="en-US" sz="2000" b="1" dirty="0" smtClean="0"/>
              <a:t>Did not returned disease prediction , only receiving inputs.</a:t>
            </a:r>
            <a:endParaRPr lang="en-US" sz="2000" b="1" dirty="0" smtClean="0"/>
          </a:p>
          <a:p>
            <a:r>
              <a:rPr lang="en-US" sz="2000" dirty="0" smtClean="0"/>
              <a:t>Resolution</a:t>
            </a:r>
            <a:r>
              <a:rPr lang="en-US" sz="2000" dirty="0"/>
              <a:t>: Implementation of the 'no more symptoms' prompt. </a:t>
            </a:r>
            <a:endParaRPr lang="en-US" sz="2000" dirty="0" smtClean="0"/>
          </a:p>
          <a:p>
            <a:endParaRPr lang="en-US" sz="2000" dirty="0">
              <a:solidFill>
                <a:srgbClr val="4F4F4F"/>
              </a:solidFill>
              <a:latin typeface="Canva Sans Bold"/>
              <a:ea typeface="Canva Sans Bold"/>
              <a:cs typeface="Canva Sans Bold"/>
              <a:sym typeface="Canva Sans Bold"/>
            </a:endParaRPr>
          </a:p>
          <a:p>
            <a:pPr marL="285750" indent="-285750">
              <a:buFont typeface="Arial" panose="020B0604020202020204" pitchFamily="34" charset="0"/>
              <a:buChar char="•"/>
            </a:pPr>
            <a:r>
              <a:rPr lang="en-US" sz="2000" b="1" dirty="0"/>
              <a:t>Test Case 5</a:t>
            </a:r>
            <a:r>
              <a:rPr lang="en-US" sz="2000" dirty="0"/>
              <a:t>: Handling Gibberish Inputs </a:t>
            </a:r>
            <a:endParaRPr lang="en-US" sz="2000" dirty="0" smtClean="0"/>
          </a:p>
          <a:p>
            <a:r>
              <a:rPr lang="en-US" sz="2000" dirty="0" smtClean="0"/>
              <a:t>Result</a:t>
            </a:r>
            <a:r>
              <a:rPr lang="en-US" sz="2000" dirty="0"/>
              <a:t>: The system correctly identifies and handles nonsensical inputs, prompting users for valid information. </a:t>
            </a:r>
            <a:endParaRPr lang="en-US" sz="2000" dirty="0" smtClean="0"/>
          </a:p>
          <a:p>
            <a:r>
              <a:rPr lang="en-US" sz="2000" b="1" dirty="0" smtClean="0"/>
              <a:t>Issue </a:t>
            </a:r>
            <a:r>
              <a:rPr lang="en-US" sz="2000" b="1" dirty="0"/>
              <a:t>Identified: Inappropriate responses to gibberish inputs. </a:t>
            </a:r>
            <a:endParaRPr lang="en-US" sz="2000" b="1" dirty="0" smtClean="0"/>
          </a:p>
          <a:p>
            <a:r>
              <a:rPr lang="en-US" sz="2000" dirty="0" smtClean="0"/>
              <a:t>Resolution</a:t>
            </a:r>
            <a:r>
              <a:rPr lang="en-US" sz="2000" dirty="0"/>
              <a:t>: Refined prompt engineering to detect and handle invalid inputs. </a:t>
            </a:r>
            <a:endParaRPr lang="en-US" sz="2000" dirty="0">
              <a:solidFill>
                <a:srgbClr val="4F4F4F"/>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4047" r="-186942"/>
            </a:stretch>
          </a:blipFill>
        </p:spPr>
      </p:sp>
      <p:sp>
        <p:nvSpPr>
          <p:cNvPr id="7" name="TextBox 7"/>
          <p:cNvSpPr txBox="1"/>
          <p:nvPr/>
        </p:nvSpPr>
        <p:spPr>
          <a:xfrm>
            <a:off x="6121151" y="531879"/>
            <a:ext cx="10042331" cy="898392"/>
          </a:xfrm>
          <a:prstGeom prst="rect">
            <a:avLst/>
          </a:prstGeom>
        </p:spPr>
        <p:txBody>
          <a:bodyPr lIns="0" tIns="0" rIns="0" bIns="0" rtlCol="0" anchor="t">
            <a:spAutoFit/>
          </a:bodyPr>
          <a:lstStyle/>
          <a:p>
            <a:pPr marL="0" lvl="0" indent="0" algn="l">
              <a:lnSpc>
                <a:spcPts val="7291"/>
              </a:lnSpc>
              <a:spcBef>
                <a:spcPct val="0"/>
              </a:spcBef>
            </a:pPr>
            <a:r>
              <a:rPr lang="en-US" sz="5283" spc="184" dirty="0" smtClean="0">
                <a:solidFill>
                  <a:srgbClr val="010101"/>
                </a:solidFill>
                <a:latin typeface="Archivo Black"/>
                <a:ea typeface="Archivo Black"/>
                <a:cs typeface="Archivo Black"/>
                <a:sym typeface="Archivo Black"/>
              </a:rPr>
              <a:t>RATIONALE </a:t>
            </a:r>
            <a:endParaRPr lang="en-US" sz="5283" spc="184" dirty="0">
              <a:solidFill>
                <a:srgbClr val="010101"/>
              </a:solidFill>
              <a:latin typeface="Archivo Black"/>
              <a:ea typeface="Archivo Black"/>
              <a:cs typeface="Archivo Black"/>
              <a:sym typeface="Archivo Black"/>
            </a:endParaRPr>
          </a:p>
        </p:txBody>
      </p:sp>
      <p:sp>
        <p:nvSpPr>
          <p:cNvPr id="9" name="TextBox 9"/>
          <p:cNvSpPr txBox="1"/>
          <p:nvPr/>
        </p:nvSpPr>
        <p:spPr>
          <a:xfrm>
            <a:off x="6121151" y="1936792"/>
            <a:ext cx="11633449" cy="7478970"/>
          </a:xfrm>
          <a:prstGeom prst="rect">
            <a:avLst/>
          </a:prstGeom>
        </p:spPr>
        <p:txBody>
          <a:bodyPr wrap="square" lIns="0" tIns="0" rIns="0" bIns="0" rtlCol="0" anchor="t">
            <a:spAutoFit/>
          </a:bodyPr>
          <a:lstStyle/>
          <a:p>
            <a:pPr algn="l">
              <a:lnSpc>
                <a:spcPct val="150000"/>
              </a:lnSpc>
            </a:pPr>
            <a:endParaRPr lang="en-US" dirty="0">
              <a:solidFill>
                <a:srgbClr val="000000"/>
              </a:solidFill>
              <a:latin typeface="Open Sauce"/>
              <a:ea typeface="Open Sauce"/>
              <a:cs typeface="Open Sauce"/>
              <a:sym typeface="Open Sauce"/>
            </a:endParaRPr>
          </a:p>
          <a:p>
            <a:pPr marL="262630" lvl="1" indent="-131315" algn="l">
              <a:lnSpc>
                <a:spcPct val="150000"/>
              </a:lnSpc>
              <a:buFont typeface="Arial"/>
              <a:buChar char="•"/>
            </a:pPr>
            <a:r>
              <a:rPr lang="en-US" dirty="0">
                <a:solidFill>
                  <a:srgbClr val="000000"/>
                </a:solidFill>
                <a:latin typeface="Open Sauce"/>
                <a:ea typeface="Open Sauce"/>
                <a:cs typeface="Open Sauce"/>
                <a:sym typeface="Open Sauce"/>
              </a:rPr>
              <a:t>Ensuring Controlled Responses: By preventing the </a:t>
            </a:r>
            <a:r>
              <a:rPr lang="en-US" dirty="0" err="1">
                <a:solidFill>
                  <a:srgbClr val="000000"/>
                </a:solidFill>
                <a:latin typeface="Open Sauce"/>
                <a:ea typeface="Open Sauce"/>
                <a:cs typeface="Open Sauce"/>
                <a:sym typeface="Open Sauce"/>
              </a:rPr>
              <a:t>chatbot</a:t>
            </a:r>
            <a:r>
              <a:rPr lang="en-US" dirty="0">
                <a:solidFill>
                  <a:srgbClr val="000000"/>
                </a:solidFill>
                <a:latin typeface="Open Sauce"/>
                <a:ea typeface="Open Sauce"/>
                <a:cs typeface="Open Sauce"/>
                <a:sym typeface="Open Sauce"/>
              </a:rPr>
              <a:t> from giving unsolicited medical advice, we ensured that users received accurate and contextually appropriate information, maintaining the integrity of the interaction.</a:t>
            </a:r>
          </a:p>
          <a:p>
            <a:pPr algn="l">
              <a:lnSpc>
                <a:spcPct val="150000"/>
              </a:lnSpc>
            </a:pPr>
            <a:endParaRPr lang="en-US" dirty="0">
              <a:solidFill>
                <a:srgbClr val="000000"/>
              </a:solidFill>
              <a:latin typeface="Open Sauce"/>
              <a:ea typeface="Open Sauce"/>
              <a:cs typeface="Open Sauce"/>
              <a:sym typeface="Open Sauce"/>
            </a:endParaRPr>
          </a:p>
          <a:p>
            <a:pPr marL="262630" lvl="1" indent="-131315" algn="l">
              <a:lnSpc>
                <a:spcPct val="150000"/>
              </a:lnSpc>
              <a:buFont typeface="Arial"/>
              <a:buChar char="•"/>
            </a:pPr>
            <a:r>
              <a:rPr lang="en-US" dirty="0">
                <a:solidFill>
                  <a:srgbClr val="000000"/>
                </a:solidFill>
                <a:latin typeface="Open Sauce"/>
                <a:ea typeface="Open Sauce"/>
                <a:cs typeface="Open Sauce"/>
                <a:sym typeface="Open Sauce"/>
              </a:rPr>
              <a:t>Maintaining Continuous Dialogue: Ensuring continuous user interaction was crucial for gathering comprehensive symptom data, thereby improving the accuracy of disease predictions.</a:t>
            </a:r>
          </a:p>
          <a:p>
            <a:pPr algn="l">
              <a:lnSpc>
                <a:spcPct val="150000"/>
              </a:lnSpc>
            </a:pPr>
            <a:endParaRPr lang="en-US" dirty="0">
              <a:solidFill>
                <a:srgbClr val="000000"/>
              </a:solidFill>
              <a:latin typeface="Open Sauce"/>
              <a:ea typeface="Open Sauce"/>
              <a:cs typeface="Open Sauce"/>
              <a:sym typeface="Open Sauce"/>
            </a:endParaRPr>
          </a:p>
          <a:p>
            <a:pPr marL="262630" lvl="1" indent="-131315" algn="l">
              <a:lnSpc>
                <a:spcPct val="150000"/>
              </a:lnSpc>
              <a:buFont typeface="Arial"/>
              <a:buChar char="•"/>
            </a:pPr>
            <a:r>
              <a:rPr lang="en-US" dirty="0">
                <a:solidFill>
                  <a:srgbClr val="000000"/>
                </a:solidFill>
                <a:latin typeface="Open Sauce"/>
                <a:ea typeface="Open Sauce"/>
                <a:cs typeface="Open Sauce"/>
                <a:sym typeface="Open Sauce"/>
              </a:rPr>
              <a:t>Preventing Automated Interactions: By fixing automated self-questioning, we ensured that the system relied solely on user inputs, thereby increasing the reliability of the diagnosis.</a:t>
            </a:r>
          </a:p>
          <a:p>
            <a:pPr algn="l">
              <a:lnSpc>
                <a:spcPct val="150000"/>
              </a:lnSpc>
            </a:pPr>
            <a:endParaRPr lang="en-US" dirty="0">
              <a:solidFill>
                <a:srgbClr val="000000"/>
              </a:solidFill>
              <a:latin typeface="Open Sauce"/>
              <a:ea typeface="Open Sauce"/>
              <a:cs typeface="Open Sauce"/>
              <a:sym typeface="Open Sauce"/>
            </a:endParaRPr>
          </a:p>
          <a:p>
            <a:pPr marL="262630" lvl="1" indent="-131315" algn="l">
              <a:lnSpc>
                <a:spcPct val="150000"/>
              </a:lnSpc>
              <a:buFont typeface="Arial"/>
              <a:buChar char="•"/>
            </a:pPr>
            <a:r>
              <a:rPr lang="en-US" dirty="0">
                <a:solidFill>
                  <a:srgbClr val="000000"/>
                </a:solidFill>
                <a:latin typeface="Open Sauce"/>
                <a:ea typeface="Open Sauce"/>
                <a:cs typeface="Open Sauce"/>
                <a:sym typeface="Open Sauce"/>
              </a:rPr>
              <a:t>Efficient Data Collection and Processing: Establishing a clear signal ('no more symptoms') for when to process collected data ensured that the system effectively transitioned from data collection to disease prediction.</a:t>
            </a:r>
          </a:p>
          <a:p>
            <a:pPr algn="l">
              <a:lnSpc>
                <a:spcPct val="150000"/>
              </a:lnSpc>
            </a:pPr>
            <a:endParaRPr lang="en-US" dirty="0">
              <a:solidFill>
                <a:srgbClr val="000000"/>
              </a:solidFill>
              <a:latin typeface="Open Sauce"/>
              <a:ea typeface="Open Sauce"/>
              <a:cs typeface="Open Sauce"/>
              <a:sym typeface="Open Sauce"/>
            </a:endParaRPr>
          </a:p>
          <a:p>
            <a:pPr marL="262630" lvl="1" indent="-131315" algn="l">
              <a:lnSpc>
                <a:spcPct val="150000"/>
              </a:lnSpc>
              <a:buFont typeface="Arial"/>
              <a:buChar char="•"/>
            </a:pPr>
            <a:r>
              <a:rPr lang="en-US" dirty="0">
                <a:solidFill>
                  <a:srgbClr val="000000"/>
                </a:solidFill>
                <a:latin typeface="Open Sauce"/>
                <a:ea typeface="Open Sauce"/>
                <a:cs typeface="Open Sauce"/>
                <a:sym typeface="Open Sauce"/>
              </a:rPr>
              <a:t>Handling Invalid Inputs: By addressing gibberish inputs, we ensured that the system could handle unexpected user behavior gracefully, maintaining a high level of user experience and interaction quality.</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4047" r="-186942"/>
            </a:stretch>
          </a:blipFill>
        </p:spPr>
      </p:sp>
      <p:sp>
        <p:nvSpPr>
          <p:cNvPr id="7" name="TextBox 7"/>
          <p:cNvSpPr txBox="1"/>
          <p:nvPr/>
        </p:nvSpPr>
        <p:spPr>
          <a:xfrm>
            <a:off x="6121151" y="531879"/>
            <a:ext cx="10042331"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TEST CASES</a:t>
            </a:r>
          </a:p>
        </p:txBody>
      </p:sp>
      <p:sp>
        <p:nvSpPr>
          <p:cNvPr id="8" name="TextBox 8"/>
          <p:cNvSpPr txBox="1"/>
          <p:nvPr/>
        </p:nvSpPr>
        <p:spPr>
          <a:xfrm>
            <a:off x="6121151" y="2095500"/>
            <a:ext cx="9880849" cy="5847755"/>
          </a:xfrm>
          <a:prstGeom prst="rect">
            <a:avLst/>
          </a:prstGeom>
        </p:spPr>
        <p:txBody>
          <a:bodyPr wrap="square" lIns="0" tIns="0" rIns="0" bIns="0" rtlCol="0" anchor="t">
            <a:spAutoFit/>
          </a:bodyPr>
          <a:lstStyle/>
          <a:p>
            <a:pPr algn="l"/>
            <a:r>
              <a:rPr lang="en-US" sz="2000" dirty="0">
                <a:solidFill>
                  <a:srgbClr val="4F4F4F"/>
                </a:solidFill>
                <a:latin typeface="Canva Sans Bold"/>
                <a:ea typeface="Canva Sans Bold"/>
                <a:cs typeface="Canva Sans Bold"/>
                <a:sym typeface="Canva Sans Bold"/>
              </a:rPr>
              <a:t>Coverage of Different Scenarios</a:t>
            </a:r>
          </a:p>
          <a:p>
            <a:pPr algn="l"/>
            <a:endParaRPr lang="en-US" sz="2000" dirty="0">
              <a:solidFill>
                <a:srgbClr val="4F4F4F"/>
              </a:solidFill>
              <a:latin typeface="Canva Sans Bold"/>
              <a:ea typeface="Canva Sans Bold"/>
              <a:cs typeface="Canva Sans Bold"/>
              <a:sym typeface="Canva Sans Bold"/>
            </a:endParaRPr>
          </a:p>
          <a:p>
            <a:pPr algn="l"/>
            <a:r>
              <a:rPr lang="en-US" sz="2000" dirty="0">
                <a:solidFill>
                  <a:srgbClr val="4F4F4F"/>
                </a:solidFill>
                <a:latin typeface="Canva Sans Bold"/>
                <a:ea typeface="Canva Sans Bold"/>
                <a:cs typeface="Canva Sans Bold"/>
                <a:sym typeface="Canva Sans Bold"/>
              </a:rPr>
              <a:t>Edge Cases</a:t>
            </a:r>
            <a:r>
              <a:rPr lang="en-US" sz="2000" dirty="0" smtClean="0">
                <a:solidFill>
                  <a:srgbClr val="4F4F4F"/>
                </a:solidFill>
                <a:latin typeface="Canva Sans Bold"/>
                <a:ea typeface="Canva Sans Bold"/>
                <a:cs typeface="Canva Sans Bold"/>
                <a:sym typeface="Canva Sans Bold"/>
              </a:rPr>
              <a:t>:</a:t>
            </a:r>
          </a:p>
          <a:p>
            <a:pPr algn="l"/>
            <a:endParaRPr lang="en-US" sz="2000" dirty="0">
              <a:solidFill>
                <a:srgbClr val="4F4F4F"/>
              </a:solidFill>
              <a:latin typeface="Canva Sans Bold"/>
              <a:ea typeface="Canva Sans Bold"/>
              <a:cs typeface="Canva Sans Bold"/>
              <a:sym typeface="Canva Sans Bold"/>
            </a:endParaRP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Autonomous medical suggestions by the </a:t>
            </a:r>
            <a:r>
              <a:rPr lang="en-US" sz="2000" dirty="0" err="1">
                <a:solidFill>
                  <a:srgbClr val="4F4F4F"/>
                </a:solidFill>
                <a:latin typeface="Canva Sans Bold"/>
                <a:ea typeface="Canva Sans Bold"/>
                <a:cs typeface="Canva Sans Bold"/>
                <a:sym typeface="Canva Sans Bold"/>
              </a:rPr>
              <a:t>chatbot</a:t>
            </a:r>
            <a:r>
              <a:rPr lang="en-US" sz="2000" dirty="0">
                <a:solidFill>
                  <a:srgbClr val="4F4F4F"/>
                </a:solidFill>
                <a:latin typeface="Canva Sans Bold"/>
                <a:ea typeface="Canva Sans Bold"/>
                <a:cs typeface="Canva Sans Bold"/>
                <a:sym typeface="Canva Sans Bold"/>
              </a:rPr>
              <a:t>.</a:t>
            </a: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Automated self-questioning and answering.</a:t>
            </a: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Handling gibberish or nonsensical user inputs.</a:t>
            </a:r>
          </a:p>
          <a:p>
            <a:pPr algn="l"/>
            <a:endParaRPr lang="en-US" sz="2000" dirty="0">
              <a:solidFill>
                <a:srgbClr val="4F4F4F"/>
              </a:solidFill>
              <a:latin typeface="Canva Sans Bold"/>
              <a:ea typeface="Canva Sans Bold"/>
              <a:cs typeface="Canva Sans Bold"/>
              <a:sym typeface="Canva Sans Bold"/>
            </a:endParaRPr>
          </a:p>
          <a:p>
            <a:pPr algn="l"/>
            <a:r>
              <a:rPr lang="en-US" sz="2000" dirty="0">
                <a:solidFill>
                  <a:srgbClr val="4F4F4F"/>
                </a:solidFill>
                <a:latin typeface="Canva Sans Bold"/>
                <a:ea typeface="Canva Sans Bold"/>
                <a:cs typeface="Canva Sans Bold"/>
                <a:sym typeface="Canva Sans Bold"/>
              </a:rPr>
              <a:t>Typical Use Cases</a:t>
            </a:r>
            <a:r>
              <a:rPr lang="en-US" sz="2000" dirty="0" smtClean="0">
                <a:solidFill>
                  <a:srgbClr val="4F4F4F"/>
                </a:solidFill>
                <a:latin typeface="Canva Sans Bold"/>
                <a:ea typeface="Canva Sans Bold"/>
                <a:cs typeface="Canva Sans Bold"/>
                <a:sym typeface="Canva Sans Bold"/>
              </a:rPr>
              <a:t>:</a:t>
            </a:r>
          </a:p>
          <a:p>
            <a:pPr algn="l"/>
            <a:endParaRPr lang="en-US" sz="2000" dirty="0">
              <a:solidFill>
                <a:srgbClr val="4F4F4F"/>
              </a:solidFill>
              <a:latin typeface="Canva Sans Bold"/>
              <a:ea typeface="Canva Sans Bold"/>
              <a:cs typeface="Canva Sans Bold"/>
              <a:sym typeface="Canva Sans Bold"/>
            </a:endParaRP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Continuous and comprehensive user interaction for symptom collection.</a:t>
            </a: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Clear signaling for transitioning to disease prediction.</a:t>
            </a:r>
          </a:p>
          <a:p>
            <a:pPr marL="274364" lvl="1" indent="-137182" algn="l">
              <a:buFont typeface="Arial"/>
              <a:buChar char="•"/>
            </a:pPr>
            <a:r>
              <a:rPr lang="en-US" sz="2000" dirty="0">
                <a:solidFill>
                  <a:srgbClr val="4F4F4F"/>
                </a:solidFill>
                <a:latin typeface="Canva Sans Bold"/>
                <a:ea typeface="Canva Sans Bold"/>
                <a:cs typeface="Canva Sans Bold"/>
                <a:sym typeface="Canva Sans Bold"/>
              </a:rPr>
              <a:t>Accurate and contextually appropriate responses to user queries.</a:t>
            </a:r>
          </a:p>
          <a:p>
            <a:pPr algn="l"/>
            <a:endParaRPr lang="en-US" sz="2000" dirty="0">
              <a:solidFill>
                <a:srgbClr val="4F4F4F"/>
              </a:solidFill>
              <a:latin typeface="Canva Sans Bold"/>
              <a:ea typeface="Canva Sans Bold"/>
              <a:cs typeface="Canva Sans Bold"/>
              <a:sym typeface="Canva Sans Bold"/>
            </a:endParaRPr>
          </a:p>
          <a:p>
            <a:pPr algn="l"/>
            <a:r>
              <a:rPr lang="en-US" sz="2000" dirty="0">
                <a:solidFill>
                  <a:srgbClr val="4F4F4F"/>
                </a:solidFill>
                <a:latin typeface="Canva Sans Bold"/>
                <a:ea typeface="Canva Sans Bold"/>
                <a:cs typeface="Canva Sans Bold"/>
                <a:sym typeface="Canva Sans Bold"/>
              </a:rPr>
              <a:t>The comprehensive testing approach validated the system's performance and highlighted areas for refinement, ultimately leading to a more reliable and user-centric application.</a:t>
            </a:r>
          </a:p>
          <a:p>
            <a:pPr algn="l"/>
            <a:endParaRPr lang="en-US" sz="2000" dirty="0">
              <a:solidFill>
                <a:srgbClr val="4F4F4F"/>
              </a:solidFill>
              <a:latin typeface="Canva Sans Bold"/>
              <a:ea typeface="Canva Sans Bold"/>
              <a:cs typeface="Canva Sans Bold"/>
              <a:sym typeface="Canva Sans Bold"/>
            </a:endParaRPr>
          </a:p>
          <a:p>
            <a:pPr algn="l"/>
            <a:endParaRPr lang="en-US" sz="2000" dirty="0">
              <a:solidFill>
                <a:srgbClr val="4F4F4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24377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8950" r="-21100"/>
              </a:stretch>
            </a:blipFill>
          </p:spPr>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7991617" y="1593771"/>
            <a:ext cx="5409658"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CONCLUSION</a:t>
            </a:r>
          </a:p>
        </p:txBody>
      </p:sp>
      <p:sp>
        <p:nvSpPr>
          <p:cNvPr id="11" name="TextBox 11"/>
          <p:cNvSpPr txBox="1"/>
          <p:nvPr/>
        </p:nvSpPr>
        <p:spPr>
          <a:xfrm>
            <a:off x="8302482" y="2838632"/>
            <a:ext cx="6210678" cy="5235998"/>
          </a:xfrm>
          <a:prstGeom prst="rect">
            <a:avLst/>
          </a:prstGeom>
        </p:spPr>
        <p:txBody>
          <a:bodyPr lIns="0" tIns="0" rIns="0" bIns="0" rtlCol="0" anchor="t">
            <a:spAutoFit/>
          </a:bodyPr>
          <a:lstStyle/>
          <a:p>
            <a:pPr algn="l">
              <a:lnSpc>
                <a:spcPts val="2231"/>
              </a:lnSpc>
            </a:pPr>
            <a:endParaRP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Integration of NLP and Machine Learning Models: Successfully combined multiple models into a seamless pipeline that automates the process from symptom extraction to disease prediction and medication recommendation.</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User-Friendly Conversational Interface: Developed an intuitive chatbot interface that mimics a healthcare professional's dialogue, enhancing user interaction and engagement.</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Robust Data Handling: Employed comprehensive datasets for model training, ensuring high accuracy and reliability in disease prediction and drug recommendation.</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Effective Prompt Engineering: Addressed various edge cases and ensured the chatbot's responses were contextually appropriate and accurate, even in scenarios involving nonsensical user inputs.</a:t>
            </a:r>
          </a:p>
          <a:p>
            <a:pPr algn="l">
              <a:lnSpc>
                <a:spcPts val="2231"/>
              </a:lnSpc>
              <a:spcBef>
                <a:spcPct val="0"/>
              </a:spcBef>
            </a:pPr>
            <a:endParaRPr lang="en-US" sz="1716">
              <a:solidFill>
                <a:srgbClr val="010101"/>
              </a:solidFill>
              <a:latin typeface="Open Sauce"/>
              <a:ea typeface="Open Sauce"/>
              <a:cs typeface="Open Sauce"/>
              <a:sym typeface="Open Sauc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8950" r="-21100"/>
              </a:stretch>
            </a:blipFill>
          </p:spPr>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7991617" y="1593771"/>
            <a:ext cx="5409658"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CONCLUSION</a:t>
            </a:r>
          </a:p>
        </p:txBody>
      </p:sp>
      <p:sp>
        <p:nvSpPr>
          <p:cNvPr id="11" name="TextBox 11"/>
          <p:cNvSpPr txBox="1"/>
          <p:nvPr/>
        </p:nvSpPr>
        <p:spPr>
          <a:xfrm>
            <a:off x="8339287" y="3193627"/>
            <a:ext cx="6210678" cy="6064673"/>
          </a:xfrm>
          <a:prstGeom prst="rect">
            <a:avLst/>
          </a:prstGeom>
        </p:spPr>
        <p:txBody>
          <a:bodyPr lIns="0" tIns="0" rIns="0" bIns="0" rtlCol="0" anchor="t">
            <a:spAutoFit/>
          </a:bodyPr>
          <a:lstStyle/>
          <a:p>
            <a:pPr algn="l">
              <a:lnSpc>
                <a:spcPts val="2231"/>
              </a:lnSpc>
            </a:pPr>
            <a:r>
              <a:rPr lang="en-US" sz="1716">
                <a:solidFill>
                  <a:srgbClr val="010101"/>
                </a:solidFill>
                <a:latin typeface="Open Sauce Bold"/>
                <a:ea typeface="Open Sauce Bold"/>
                <a:cs typeface="Open Sauce Bold"/>
                <a:sym typeface="Open Sauce Bold"/>
              </a:rPr>
              <a:t>Recommendations for Future Work or Areas for Improvement</a:t>
            </a:r>
          </a:p>
          <a:p>
            <a:pPr algn="l">
              <a:lnSpc>
                <a:spcPts val="2231"/>
              </a:lnSpc>
            </a:pPr>
            <a:endParaRPr lang="en-US" sz="1716">
              <a:solidFill>
                <a:srgbClr val="010101"/>
              </a:solidFill>
              <a:latin typeface="Open Sauce Bold"/>
              <a:ea typeface="Open Sauce Bold"/>
              <a:cs typeface="Open Sauce Bold"/>
              <a:sym typeface="Open Sauce Bold"/>
            </a:endParaRP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Expand Dataset Diversity: Incorporate more diverse datasets to improve model generalization and ensure accuracy across a broader range of diseases and symptoms.</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Improve User Interaction Handling: Enhance the chatbot's ability to handle more complex and nuanced conversations, potentially integrating more advanced dialogue management techniques.</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Refine Symptom Extraction: Further refine the Symptom Extraction Model to capture more subtle and complex symptom descriptions, potentially using more sophisticated NLP techniques such as deep learning-based models.</a:t>
            </a:r>
          </a:p>
          <a:p>
            <a:pPr marL="370635" lvl="1" indent="-185317" algn="l">
              <a:lnSpc>
                <a:spcPts val="2231"/>
              </a:lnSpc>
              <a:buFont typeface="Arial"/>
              <a:buChar char="•"/>
            </a:pPr>
            <a:r>
              <a:rPr lang="en-US" sz="1716">
                <a:solidFill>
                  <a:srgbClr val="010101"/>
                </a:solidFill>
                <a:latin typeface="Open Sauce"/>
                <a:ea typeface="Open Sauce"/>
                <a:cs typeface="Open Sauce"/>
                <a:sym typeface="Open Sauce"/>
              </a:rPr>
              <a:t>Integrate Real-Time Updates: Enable real-time updates to the medical and drug databases to ensure the system provides the most current and relevant recommendations.</a:t>
            </a:r>
          </a:p>
          <a:p>
            <a:pPr algn="l">
              <a:lnSpc>
                <a:spcPts val="2231"/>
              </a:lnSpc>
            </a:pPr>
            <a:endParaRPr lang="en-US" sz="1716">
              <a:solidFill>
                <a:srgbClr val="010101"/>
              </a:solidFill>
              <a:latin typeface="Open Sauce"/>
              <a:ea typeface="Open Sauce"/>
              <a:cs typeface="Open Sauce"/>
              <a:sym typeface="Open Sauce"/>
            </a:endParaRPr>
          </a:p>
          <a:p>
            <a:pPr algn="l">
              <a:lnSpc>
                <a:spcPts val="2231"/>
              </a:lnSpc>
              <a:spcBef>
                <a:spcPct val="0"/>
              </a:spcBef>
            </a:pPr>
            <a:endParaRPr lang="en-US" sz="1716">
              <a:solidFill>
                <a:srgbClr val="010101"/>
              </a:solidFill>
              <a:latin typeface="Open Sauce"/>
              <a:ea typeface="Open Sauce"/>
              <a:cs typeface="Open Sauce"/>
              <a:sym typeface="Open Sauce"/>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190115" y="2570826"/>
            <a:ext cx="1907771" cy="4114800"/>
          </a:xfrm>
          <a:custGeom>
            <a:avLst/>
            <a:gdLst/>
            <a:ahLst/>
            <a:cxnLst/>
            <a:rect l="l" t="t" r="r" b="b"/>
            <a:pathLst>
              <a:path w="1907771" h="4114800">
                <a:moveTo>
                  <a:pt x="0" y="0"/>
                </a:moveTo>
                <a:lnTo>
                  <a:pt x="1907770" y="0"/>
                </a:lnTo>
                <a:lnTo>
                  <a:pt x="190777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7138789" y="7256627"/>
            <a:ext cx="4010422"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ea typeface="Canva Sans Bold"/>
                <a:cs typeface="Canva Sans Bold"/>
                <a:sym typeface="Canva Sans Bold"/>
              </a:rPr>
              <a:t>Deployment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6336" b="-96336"/>
            </a:stretch>
          </a:blipFill>
        </p:spPr>
      </p:sp>
      <p:sp>
        <p:nvSpPr>
          <p:cNvPr id="7" name="TextBox 7"/>
          <p:cNvSpPr txBox="1"/>
          <p:nvPr/>
        </p:nvSpPr>
        <p:spPr>
          <a:xfrm>
            <a:off x="4559819" y="1357867"/>
            <a:ext cx="9168362" cy="1695735"/>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AGENDA</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ea typeface="Montserrat Classic Bold"/>
                <a:cs typeface="Montserrat Classic Bold"/>
                <a:sym typeface="Montserrat Classic Bold"/>
              </a:rPr>
              <a:t>01</a:t>
            </a:r>
          </a:p>
        </p:txBody>
      </p:sp>
      <p:sp>
        <p:nvSpPr>
          <p:cNvPr id="9" name="TextBox 9"/>
          <p:cNvSpPr txBox="1"/>
          <p:nvPr/>
        </p:nvSpPr>
        <p:spPr>
          <a:xfrm>
            <a:off x="2816452" y="5914179"/>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Project Overview</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02</a:t>
            </a:r>
          </a:p>
        </p:txBody>
      </p:sp>
      <p:sp>
        <p:nvSpPr>
          <p:cNvPr id="11" name="TextBox 11"/>
          <p:cNvSpPr txBox="1"/>
          <p:nvPr/>
        </p:nvSpPr>
        <p:spPr>
          <a:xfrm>
            <a:off x="6092698" y="5958011"/>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Dataset</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03</a:t>
            </a:r>
          </a:p>
        </p:txBody>
      </p:sp>
      <p:sp>
        <p:nvSpPr>
          <p:cNvPr id="13" name="TextBox 13"/>
          <p:cNvSpPr txBox="1"/>
          <p:nvPr/>
        </p:nvSpPr>
        <p:spPr>
          <a:xfrm>
            <a:off x="9108213" y="5958110"/>
            <a:ext cx="3282782"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Workflow</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04</a:t>
            </a:r>
          </a:p>
        </p:txBody>
      </p:sp>
      <p:sp>
        <p:nvSpPr>
          <p:cNvPr id="15" name="TextBox 15"/>
          <p:cNvSpPr txBox="1"/>
          <p:nvPr/>
        </p:nvSpPr>
        <p:spPr>
          <a:xfrm>
            <a:off x="12642776" y="5958011"/>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Components of the System</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05</a:t>
            </a:r>
          </a:p>
        </p:txBody>
      </p:sp>
      <p:sp>
        <p:nvSpPr>
          <p:cNvPr id="17" name="TextBox 17"/>
          <p:cNvSpPr txBox="1"/>
          <p:nvPr/>
        </p:nvSpPr>
        <p:spPr>
          <a:xfrm>
            <a:off x="2825402" y="8019240"/>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Models</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06</a:t>
            </a:r>
          </a:p>
        </p:txBody>
      </p:sp>
      <p:sp>
        <p:nvSpPr>
          <p:cNvPr id="19" name="TextBox 19"/>
          <p:cNvSpPr txBox="1"/>
          <p:nvPr/>
        </p:nvSpPr>
        <p:spPr>
          <a:xfrm>
            <a:off x="6101648" y="8063072"/>
            <a:ext cx="2743420" cy="86622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LLM Integration</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07</a:t>
            </a:r>
          </a:p>
        </p:txBody>
      </p:sp>
      <p:sp>
        <p:nvSpPr>
          <p:cNvPr id="21" name="TextBox 21"/>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08</a:t>
            </a:r>
          </a:p>
        </p:txBody>
      </p:sp>
      <p:sp>
        <p:nvSpPr>
          <p:cNvPr id="22" name="TextBox 22"/>
          <p:cNvSpPr txBox="1"/>
          <p:nvPr/>
        </p:nvSpPr>
        <p:spPr>
          <a:xfrm>
            <a:off x="12651726" y="8063072"/>
            <a:ext cx="2743420" cy="427974"/>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Deployment</a:t>
            </a:r>
          </a:p>
        </p:txBody>
      </p:sp>
      <p:sp>
        <p:nvSpPr>
          <p:cNvPr id="23" name="TextBox 23"/>
          <p:cNvSpPr txBox="1"/>
          <p:nvPr/>
        </p:nvSpPr>
        <p:spPr>
          <a:xfrm>
            <a:off x="9378468" y="8092022"/>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Test Cases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MOTIVATION</a:t>
            </a:r>
          </a:p>
        </p:txBody>
      </p:sp>
      <p:sp>
        <p:nvSpPr>
          <p:cNvPr id="7" name="TextBox 7"/>
          <p:cNvSpPr txBox="1"/>
          <p:nvPr/>
        </p:nvSpPr>
        <p:spPr>
          <a:xfrm>
            <a:off x="2664149" y="2713146"/>
            <a:ext cx="12978085" cy="5775947"/>
          </a:xfrm>
          <a:prstGeom prst="rect">
            <a:avLst/>
          </a:prstGeom>
        </p:spPr>
        <p:txBody>
          <a:bodyPr lIns="0" tIns="0" rIns="0" bIns="0" rtlCol="0" anchor="t">
            <a:spAutoFit/>
          </a:bodyPr>
          <a:lstStyle/>
          <a:p>
            <a:pPr algn="ctr">
              <a:lnSpc>
                <a:spcPts val="2695"/>
              </a:lnSpc>
            </a:pPr>
            <a:r>
              <a:rPr lang="en-US" sz="1925" dirty="0">
                <a:solidFill>
                  <a:srgbClr val="010101"/>
                </a:solidFill>
                <a:latin typeface="Canva Sans"/>
                <a:ea typeface="Canva Sans"/>
                <a:cs typeface="Canva Sans"/>
                <a:sym typeface="Canva Sans"/>
              </a:rPr>
              <a:t>Why Automated Disease Prediction and Drug Recommendation?</a:t>
            </a:r>
          </a:p>
          <a:p>
            <a:pPr algn="l">
              <a:lnSpc>
                <a:spcPts val="2593"/>
              </a:lnSpc>
            </a:pPr>
            <a:endParaRPr lang="en-US" sz="1925" dirty="0">
              <a:solidFill>
                <a:srgbClr val="010101"/>
              </a:solidFill>
              <a:latin typeface="Canva Sans"/>
              <a:ea typeface="Canva Sans"/>
              <a:cs typeface="Canva Sans"/>
              <a:sym typeface="Canva Sans"/>
            </a:endParaRPr>
          </a:p>
          <a:p>
            <a:pPr algn="l">
              <a:lnSpc>
                <a:spcPts val="2593"/>
              </a:lnSpc>
            </a:pPr>
            <a:r>
              <a:rPr lang="en-US" sz="1525" dirty="0">
                <a:solidFill>
                  <a:srgbClr val="010101"/>
                </a:solidFill>
                <a:latin typeface="Canva Sans"/>
                <a:ea typeface="Canva Sans"/>
                <a:cs typeface="Canva Sans"/>
                <a:sym typeface="Canva Sans"/>
              </a:rPr>
              <a:t>1. </a:t>
            </a:r>
            <a:r>
              <a:rPr lang="en-US" sz="1525" dirty="0">
                <a:solidFill>
                  <a:srgbClr val="010101"/>
                </a:solidFill>
                <a:latin typeface="Canva Sans Bold"/>
                <a:ea typeface="Canva Sans Bold"/>
                <a:cs typeface="Canva Sans Bold"/>
                <a:sym typeface="Canva Sans Bold"/>
              </a:rPr>
              <a:t>Inconsistencies in Manual Diagnosis</a:t>
            </a:r>
            <a:r>
              <a:rPr lang="en-US" sz="1525" dirty="0">
                <a:solidFill>
                  <a:srgbClr val="010101"/>
                </a:solidFill>
                <a:latin typeface="Canva Sans"/>
                <a:ea typeface="Canva Sans"/>
                <a:cs typeface="Canva Sans"/>
                <a:sym typeface="Canva Sans"/>
              </a:rPr>
              <a:t>:</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Human Error: Studies indicate that diagnostic errors affect approximately 5% of adults in outpatient settings, leading to significant adverse outcomes </a:t>
            </a:r>
            <a:r>
              <a:rPr lang="en-US" sz="1525" u="sng" dirty="0">
                <a:solidFill>
                  <a:srgbClr val="010101"/>
                </a:solidFill>
                <a:latin typeface="Canva Sans"/>
                <a:ea typeface="Canva Sans"/>
                <a:cs typeface="Canva Sans"/>
                <a:sym typeface="Canva Sans"/>
              </a:rPr>
              <a:t>(National Academies of Sciences, Engineering, and Medicine, 2015).</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Time Constraints: Healthcare professionals often face time pressures, which can lead to rushed consultations and potential oversight of critical symptoms </a:t>
            </a:r>
            <a:r>
              <a:rPr lang="en-US" sz="1525" u="sng" dirty="0">
                <a:solidFill>
                  <a:srgbClr val="010101"/>
                </a:solidFill>
                <a:latin typeface="Canva Sans"/>
                <a:ea typeface="Canva Sans"/>
                <a:cs typeface="Canva Sans"/>
                <a:sym typeface="Canva Sans"/>
              </a:rPr>
              <a:t>(</a:t>
            </a:r>
            <a:r>
              <a:rPr lang="en-US" sz="1525" u="sng" dirty="0" err="1">
                <a:solidFill>
                  <a:srgbClr val="010101"/>
                </a:solidFill>
                <a:latin typeface="Canva Sans"/>
                <a:ea typeface="Canva Sans"/>
                <a:cs typeface="Canva Sans"/>
                <a:sym typeface="Canva Sans"/>
              </a:rPr>
              <a:t>Zwaan</a:t>
            </a:r>
            <a:r>
              <a:rPr lang="en-US" sz="1525" u="sng" dirty="0">
                <a:solidFill>
                  <a:srgbClr val="010101"/>
                </a:solidFill>
                <a:latin typeface="Canva Sans"/>
                <a:ea typeface="Canva Sans"/>
                <a:cs typeface="Canva Sans"/>
                <a:sym typeface="Canva Sans"/>
              </a:rPr>
              <a:t> et al., 2010).</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Cognitive Biases: Physicians may be influenced by cognitive biases, such as anchoring or availability heuristics, impacting the accuracy of diagnoses </a:t>
            </a:r>
            <a:r>
              <a:rPr lang="en-US" sz="1525" u="sng" dirty="0">
                <a:solidFill>
                  <a:srgbClr val="010101"/>
                </a:solidFill>
                <a:latin typeface="Canva Sans"/>
                <a:ea typeface="Canva Sans"/>
                <a:cs typeface="Canva Sans"/>
                <a:sym typeface="Canva Sans"/>
              </a:rPr>
              <a:t>(Graber et al., 2005).</a:t>
            </a:r>
          </a:p>
          <a:p>
            <a:pPr algn="l">
              <a:lnSpc>
                <a:spcPts val="2593"/>
              </a:lnSpc>
            </a:pPr>
            <a:endParaRPr lang="en-US" sz="1525" u="sng" dirty="0">
              <a:solidFill>
                <a:srgbClr val="010101"/>
              </a:solidFill>
              <a:latin typeface="Canva Sans"/>
              <a:ea typeface="Canva Sans"/>
              <a:cs typeface="Canva Sans"/>
              <a:sym typeface="Canva Sans"/>
            </a:endParaRPr>
          </a:p>
          <a:p>
            <a:pPr algn="l">
              <a:lnSpc>
                <a:spcPts val="2593"/>
              </a:lnSpc>
            </a:pPr>
            <a:r>
              <a:rPr lang="en-US" sz="1525" dirty="0">
                <a:solidFill>
                  <a:srgbClr val="010101"/>
                </a:solidFill>
                <a:latin typeface="Canva Sans"/>
                <a:ea typeface="Canva Sans"/>
                <a:cs typeface="Canva Sans"/>
                <a:sym typeface="Canva Sans"/>
              </a:rPr>
              <a:t>2. </a:t>
            </a:r>
            <a:r>
              <a:rPr lang="en-US" sz="1525" dirty="0">
                <a:solidFill>
                  <a:srgbClr val="010101"/>
                </a:solidFill>
                <a:latin typeface="Canva Sans Bold"/>
                <a:ea typeface="Canva Sans Bold"/>
                <a:cs typeface="Canva Sans Bold"/>
                <a:sym typeface="Canva Sans Bold"/>
              </a:rPr>
              <a:t>Advantages of Automation:</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Consistency: Automated systems provide consistent diagnostic and treatment recommendations based on vast datasets and established medical guidelines.</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Efficiency: AI-driven models can quickly analyze patient data and provide recommendations, reducing wait times and improving patient throughput </a:t>
            </a:r>
            <a:r>
              <a:rPr lang="en-US" sz="1525" u="sng" dirty="0">
                <a:solidFill>
                  <a:srgbClr val="010101"/>
                </a:solidFill>
                <a:latin typeface="Canva Sans"/>
                <a:ea typeface="Canva Sans"/>
                <a:cs typeface="Canva Sans"/>
                <a:sym typeface="Canva Sans"/>
              </a:rPr>
              <a:t>(</a:t>
            </a:r>
            <a:r>
              <a:rPr lang="en-US" sz="1525" u="sng" dirty="0" err="1">
                <a:solidFill>
                  <a:srgbClr val="010101"/>
                </a:solidFill>
                <a:latin typeface="Canva Sans"/>
                <a:ea typeface="Canva Sans"/>
                <a:cs typeface="Canva Sans"/>
                <a:sym typeface="Canva Sans"/>
              </a:rPr>
              <a:t>Topol</a:t>
            </a:r>
            <a:r>
              <a:rPr lang="en-US" sz="1525" u="sng" dirty="0">
                <a:solidFill>
                  <a:srgbClr val="010101"/>
                </a:solidFill>
                <a:latin typeface="Canva Sans"/>
                <a:ea typeface="Canva Sans"/>
                <a:cs typeface="Canva Sans"/>
                <a:sym typeface="Canva Sans"/>
              </a:rPr>
              <a:t>, 2019).</a:t>
            </a:r>
          </a:p>
          <a:p>
            <a:pPr marL="329357" lvl="1" indent="-164679" algn="l">
              <a:lnSpc>
                <a:spcPts val="2593"/>
              </a:lnSpc>
              <a:buFont typeface="Arial"/>
              <a:buChar char="•"/>
            </a:pPr>
            <a:r>
              <a:rPr lang="en-US" sz="1525" dirty="0">
                <a:solidFill>
                  <a:srgbClr val="010101"/>
                </a:solidFill>
                <a:latin typeface="Canva Sans"/>
                <a:ea typeface="Canva Sans"/>
                <a:cs typeface="Canva Sans"/>
                <a:sym typeface="Canva Sans"/>
              </a:rPr>
              <a:t>Comprehensive Analysis: Machine learning models can identify patterns and correlations in data that may be missed by human clinicians, leading to more accurate diagnoses and personalized treatment plans </a:t>
            </a:r>
            <a:r>
              <a:rPr lang="en-US" sz="1525" u="sng" dirty="0">
                <a:solidFill>
                  <a:srgbClr val="010101"/>
                </a:solidFill>
                <a:latin typeface="Canva Sans"/>
                <a:ea typeface="Canva Sans"/>
                <a:cs typeface="Canva Sans"/>
                <a:sym typeface="Canva Sans"/>
              </a:rPr>
              <a:t>(Beam &amp; </a:t>
            </a:r>
            <a:r>
              <a:rPr lang="en-US" sz="1525" u="sng" dirty="0" err="1">
                <a:solidFill>
                  <a:srgbClr val="010101"/>
                </a:solidFill>
                <a:latin typeface="Canva Sans"/>
                <a:ea typeface="Canva Sans"/>
                <a:cs typeface="Canva Sans"/>
                <a:sym typeface="Canva Sans"/>
              </a:rPr>
              <a:t>Kohane</a:t>
            </a:r>
            <a:r>
              <a:rPr lang="en-US" sz="1525" u="sng" dirty="0">
                <a:solidFill>
                  <a:srgbClr val="010101"/>
                </a:solidFill>
                <a:latin typeface="Canva Sans"/>
                <a:ea typeface="Canva Sans"/>
                <a:cs typeface="Canva Sans"/>
                <a:sym typeface="Canva Sans"/>
              </a:rPr>
              <a:t>, 2018).</a:t>
            </a:r>
          </a:p>
          <a:p>
            <a:pPr algn="l">
              <a:lnSpc>
                <a:spcPts val="2135"/>
              </a:lnSpc>
            </a:pPr>
            <a:endParaRPr lang="en-US" sz="1525" u="sng" dirty="0">
              <a:solidFill>
                <a:srgbClr val="010101"/>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0776" r="-30776"/>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94736" y="1299394"/>
            <a:ext cx="10192656" cy="1117568"/>
          </a:xfrm>
          <a:prstGeom prst="rect">
            <a:avLst/>
          </a:prstGeom>
        </p:spPr>
        <p:txBody>
          <a:bodyPr lIns="0" tIns="0" rIns="0" bIns="0" rtlCol="0" anchor="t">
            <a:spAutoFit/>
          </a:bodyPr>
          <a:lstStyle/>
          <a:p>
            <a:pPr marL="0" lvl="0" indent="0" algn="ctr">
              <a:lnSpc>
                <a:spcPts val="9010"/>
              </a:lnSpc>
              <a:spcBef>
                <a:spcPct val="0"/>
              </a:spcBef>
            </a:pPr>
            <a:r>
              <a:rPr lang="en-US" sz="6529" spc="52">
                <a:solidFill>
                  <a:srgbClr val="FFFFFF"/>
                </a:solidFill>
                <a:latin typeface="Archivo Black"/>
                <a:ea typeface="Archivo Black"/>
                <a:cs typeface="Archivo Black"/>
                <a:sym typeface="Archivo Black"/>
              </a:rPr>
              <a:t>PROJECT OVERVIEW</a:t>
            </a:r>
          </a:p>
        </p:txBody>
      </p:sp>
      <p:sp>
        <p:nvSpPr>
          <p:cNvPr id="11" name="TextBox 11"/>
          <p:cNvSpPr txBox="1"/>
          <p:nvPr/>
        </p:nvSpPr>
        <p:spPr>
          <a:xfrm>
            <a:off x="1028700" y="3822860"/>
            <a:ext cx="9803335" cy="5284824"/>
          </a:xfrm>
          <a:prstGeom prst="rect">
            <a:avLst/>
          </a:prstGeom>
        </p:spPr>
        <p:txBody>
          <a:bodyPr lIns="0" tIns="0" rIns="0" bIns="0" rtlCol="0" anchor="t">
            <a:spAutoFit/>
          </a:bodyPr>
          <a:lstStyle/>
          <a:p>
            <a:pPr algn="just">
              <a:lnSpc>
                <a:spcPts val="2097"/>
              </a:lnSpc>
            </a:pPr>
            <a:r>
              <a:rPr lang="en-US" sz="1497">
                <a:solidFill>
                  <a:srgbClr val="000000"/>
                </a:solidFill>
                <a:latin typeface="Canva Sans Bold"/>
                <a:ea typeface="Canva Sans Bold"/>
                <a:cs typeface="Canva Sans Bold"/>
                <a:sym typeface="Canva Sans Bold"/>
              </a:rPr>
              <a:t>Objective:</a:t>
            </a:r>
          </a:p>
          <a:p>
            <a:pPr algn="just">
              <a:lnSpc>
                <a:spcPts val="2097"/>
              </a:lnSpc>
            </a:pPr>
            <a:r>
              <a:rPr lang="en-US" sz="1497">
                <a:solidFill>
                  <a:srgbClr val="000000"/>
                </a:solidFill>
                <a:latin typeface="Canva Sans"/>
                <a:ea typeface="Canva Sans"/>
                <a:cs typeface="Canva Sans"/>
                <a:sym typeface="Canva Sans"/>
              </a:rPr>
              <a:t>Develop an integrated AI application that assists in the diagnosis and treatment of patients through natural language processing and machine learning techniques.</a:t>
            </a:r>
          </a:p>
          <a:p>
            <a:pPr algn="just">
              <a:lnSpc>
                <a:spcPts val="2097"/>
              </a:lnSpc>
            </a:pPr>
            <a:endParaRPr lang="en-US" sz="1497">
              <a:solidFill>
                <a:srgbClr val="000000"/>
              </a:solidFill>
              <a:latin typeface="Canva Sans"/>
              <a:ea typeface="Canva Sans"/>
              <a:cs typeface="Canva Sans"/>
              <a:sym typeface="Canva Sans"/>
            </a:endParaRPr>
          </a:p>
          <a:p>
            <a:pPr algn="just">
              <a:lnSpc>
                <a:spcPts val="2097"/>
              </a:lnSpc>
            </a:pPr>
            <a:r>
              <a:rPr lang="en-US" sz="1497">
                <a:solidFill>
                  <a:srgbClr val="000000"/>
                </a:solidFill>
                <a:latin typeface="Canva Sans Bold"/>
                <a:ea typeface="Canva Sans Bold"/>
                <a:cs typeface="Canva Sans Bold"/>
                <a:sym typeface="Canva Sans Bold"/>
              </a:rPr>
              <a:t>Key Components</a:t>
            </a:r>
            <a:r>
              <a:rPr lang="en-US" sz="1497">
                <a:solidFill>
                  <a:srgbClr val="000000"/>
                </a:solidFill>
                <a:latin typeface="Canva Sans"/>
                <a:ea typeface="Canva Sans"/>
                <a:cs typeface="Canva Sans"/>
                <a:sym typeface="Canva Sans"/>
              </a:rPr>
              <a:t>:</a:t>
            </a:r>
          </a:p>
          <a:p>
            <a:pPr marL="323410" lvl="1" indent="-161705" algn="just">
              <a:lnSpc>
                <a:spcPts val="2097"/>
              </a:lnSpc>
              <a:buAutoNum type="arabicPeriod"/>
            </a:pPr>
            <a:r>
              <a:rPr lang="en-US" sz="1497">
                <a:solidFill>
                  <a:srgbClr val="000000"/>
                </a:solidFill>
                <a:latin typeface="Canva Sans"/>
                <a:ea typeface="Canva Sans"/>
                <a:cs typeface="Canva Sans"/>
                <a:sym typeface="Canva Sans"/>
              </a:rPr>
              <a:t>Symptom Extraction Model:</a:t>
            </a:r>
          </a:p>
          <a:p>
            <a:pPr marL="646820" lvl="2" indent="-215607" algn="just">
              <a:lnSpc>
                <a:spcPts val="2097"/>
              </a:lnSpc>
              <a:buFont typeface="Arial"/>
              <a:buChar char="⚬"/>
            </a:pPr>
            <a:r>
              <a:rPr lang="en-US" sz="1497">
                <a:solidFill>
                  <a:srgbClr val="000000"/>
                </a:solidFill>
                <a:latin typeface="Canva Sans"/>
                <a:ea typeface="Canva Sans"/>
                <a:cs typeface="Canva Sans"/>
                <a:sym typeface="Canva Sans"/>
              </a:rPr>
              <a:t>Utilizes keyword detection and Named Entity Recognition (NER) to extract symptoms from patient descriptions.</a:t>
            </a:r>
          </a:p>
          <a:p>
            <a:pPr marL="323410" lvl="1" indent="-161705" algn="just">
              <a:lnSpc>
                <a:spcPts val="2097"/>
              </a:lnSpc>
              <a:buAutoNum type="arabicPeriod"/>
            </a:pPr>
            <a:r>
              <a:rPr lang="en-US" sz="1497">
                <a:solidFill>
                  <a:srgbClr val="000000"/>
                </a:solidFill>
                <a:latin typeface="Canva Sans"/>
                <a:ea typeface="Canva Sans"/>
                <a:cs typeface="Canva Sans"/>
                <a:sym typeface="Canva Sans"/>
              </a:rPr>
              <a:t>Disease Prediction Model:</a:t>
            </a:r>
          </a:p>
          <a:p>
            <a:pPr marL="646820" lvl="2" indent="-215607" algn="just">
              <a:lnSpc>
                <a:spcPts val="2097"/>
              </a:lnSpc>
              <a:buFont typeface="Arial"/>
              <a:buChar char="⚬"/>
            </a:pPr>
            <a:r>
              <a:rPr lang="en-US" sz="1497">
                <a:solidFill>
                  <a:srgbClr val="000000"/>
                </a:solidFill>
                <a:latin typeface="Canva Sans"/>
                <a:ea typeface="Canva Sans"/>
                <a:cs typeface="Canva Sans"/>
                <a:sym typeface="Canva Sans"/>
              </a:rPr>
              <a:t>Employs machine learning algorithms to predict possible diseases based on extracted symptoms.</a:t>
            </a:r>
          </a:p>
          <a:p>
            <a:pPr marL="323410" lvl="1" indent="-161705" algn="just">
              <a:lnSpc>
                <a:spcPts val="2097"/>
              </a:lnSpc>
              <a:buAutoNum type="arabicPeriod"/>
            </a:pPr>
            <a:r>
              <a:rPr lang="en-US" sz="1497">
                <a:solidFill>
                  <a:srgbClr val="000000"/>
                </a:solidFill>
                <a:latin typeface="Canva Sans"/>
                <a:ea typeface="Canva Sans"/>
                <a:cs typeface="Canva Sans"/>
                <a:sym typeface="Canva Sans"/>
              </a:rPr>
              <a:t>Drug Recommendation :</a:t>
            </a:r>
          </a:p>
          <a:p>
            <a:pPr marL="646820" lvl="2" indent="-215607" algn="just">
              <a:lnSpc>
                <a:spcPts val="2097"/>
              </a:lnSpc>
              <a:buFont typeface="Arial"/>
              <a:buChar char="⚬"/>
            </a:pPr>
            <a:r>
              <a:rPr lang="en-US" sz="1497">
                <a:solidFill>
                  <a:srgbClr val="000000"/>
                </a:solidFill>
                <a:latin typeface="Canva Sans"/>
                <a:ea typeface="Canva Sans"/>
                <a:cs typeface="Canva Sans"/>
                <a:sym typeface="Canva Sans"/>
              </a:rPr>
              <a:t>Leverages a comprehensive dataset to suggest appropriate medications for predicted diseases.</a:t>
            </a:r>
          </a:p>
          <a:p>
            <a:pPr marL="323410" lvl="1" indent="-161705" algn="just">
              <a:lnSpc>
                <a:spcPts val="2097"/>
              </a:lnSpc>
              <a:buAutoNum type="arabicPeriod"/>
            </a:pPr>
            <a:r>
              <a:rPr lang="en-US" sz="1497">
                <a:solidFill>
                  <a:srgbClr val="000000"/>
                </a:solidFill>
                <a:latin typeface="Canva Sans"/>
                <a:ea typeface="Canva Sans"/>
                <a:cs typeface="Canva Sans"/>
                <a:sym typeface="Canva Sans"/>
              </a:rPr>
              <a:t>Large Language Model Integration:</a:t>
            </a:r>
          </a:p>
          <a:p>
            <a:pPr marL="646820" lvl="2" indent="-215607" algn="just">
              <a:lnSpc>
                <a:spcPts val="2097"/>
              </a:lnSpc>
              <a:buFont typeface="Arial"/>
              <a:buChar char="⚬"/>
            </a:pPr>
            <a:r>
              <a:rPr lang="en-US" sz="1497">
                <a:solidFill>
                  <a:srgbClr val="000000"/>
                </a:solidFill>
                <a:latin typeface="Canva Sans"/>
                <a:ea typeface="Canva Sans"/>
                <a:cs typeface="Canva Sans"/>
                <a:sym typeface="Canva Sans"/>
              </a:rPr>
              <a:t>Incorporates a pre-trained LLM (Mistral Large Latest) to facilitate natural conversations with users, simulating a healthcare professional's dialogue.</a:t>
            </a:r>
          </a:p>
          <a:p>
            <a:pPr marL="323410" lvl="1" indent="-161705" algn="just">
              <a:lnSpc>
                <a:spcPts val="2097"/>
              </a:lnSpc>
              <a:buAutoNum type="arabicPeriod"/>
            </a:pPr>
            <a:r>
              <a:rPr lang="en-US" sz="1497">
                <a:solidFill>
                  <a:srgbClr val="000000"/>
                </a:solidFill>
                <a:latin typeface="Canva Sans"/>
                <a:ea typeface="Canva Sans"/>
                <a:cs typeface="Canva Sans"/>
                <a:sym typeface="Canva Sans"/>
              </a:rPr>
              <a:t>Pipeline Integration:</a:t>
            </a:r>
          </a:p>
          <a:p>
            <a:pPr marL="646820" lvl="2" indent="-215607" algn="just">
              <a:lnSpc>
                <a:spcPts val="2097"/>
              </a:lnSpc>
              <a:buFont typeface="Arial"/>
              <a:buChar char="⚬"/>
            </a:pPr>
            <a:r>
              <a:rPr lang="en-US" sz="1497">
                <a:solidFill>
                  <a:srgbClr val="000000"/>
                </a:solidFill>
                <a:latin typeface="Canva Sans"/>
                <a:ea typeface="Canva Sans"/>
                <a:cs typeface="Canva Sans"/>
                <a:sym typeface="Canva Sans"/>
              </a:rPr>
              <a:t>Combines all models into a seamless workflow for automated symptom extraction, disease prediction, and medication recommendation.</a:t>
            </a:r>
          </a:p>
          <a:p>
            <a:pPr algn="just">
              <a:lnSpc>
                <a:spcPts val="2097"/>
              </a:lnSpc>
            </a:pPr>
            <a:endParaRPr lang="en-US" sz="1497">
              <a:solidFill>
                <a:srgbClr val="000000"/>
              </a:solidFill>
              <a:latin typeface="Canva Sans"/>
              <a:ea typeface="Canva Sans"/>
              <a:cs typeface="Canva Sans"/>
              <a:sym typeface="Canva Sans"/>
            </a:endParaRPr>
          </a:p>
          <a:p>
            <a:pPr algn="just">
              <a:lnSpc>
                <a:spcPts val="2097"/>
              </a:lnSpc>
            </a:pPr>
            <a:endParaRPr lang="en-US" sz="1497">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r="-60714"/>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159660" y="1308985"/>
            <a:ext cx="7984340" cy="909061"/>
          </a:xfrm>
          <a:prstGeom prst="rect">
            <a:avLst/>
          </a:prstGeom>
        </p:spPr>
        <p:txBody>
          <a:bodyPr lIns="0" tIns="0" rIns="0" bIns="0" rtlCol="0" anchor="t">
            <a:spAutoFit/>
          </a:bodyPr>
          <a:lstStyle/>
          <a:p>
            <a:pPr marL="0" lvl="0" indent="0" algn="ctr">
              <a:lnSpc>
                <a:spcPts val="7216"/>
              </a:lnSpc>
              <a:spcBef>
                <a:spcPct val="0"/>
              </a:spcBef>
            </a:pPr>
            <a:r>
              <a:rPr lang="en-US" sz="5229" spc="41">
                <a:solidFill>
                  <a:srgbClr val="FFFFFF"/>
                </a:solidFill>
                <a:latin typeface="Archivo Black"/>
                <a:ea typeface="Archivo Black"/>
                <a:cs typeface="Archivo Black"/>
                <a:sym typeface="Archivo Black"/>
              </a:rPr>
              <a:t>DATASET OVERVIEW</a:t>
            </a:r>
          </a:p>
        </p:txBody>
      </p:sp>
      <p:sp>
        <p:nvSpPr>
          <p:cNvPr id="11" name="TextBox 11"/>
          <p:cNvSpPr txBox="1"/>
          <p:nvPr/>
        </p:nvSpPr>
        <p:spPr>
          <a:xfrm>
            <a:off x="4818604" y="3803976"/>
            <a:ext cx="5017351" cy="6121660"/>
          </a:xfrm>
          <a:prstGeom prst="rect">
            <a:avLst/>
          </a:prstGeom>
        </p:spPr>
        <p:txBody>
          <a:bodyPr lIns="0" tIns="0" rIns="0" bIns="0" rtlCol="0" anchor="t">
            <a:spAutoFit/>
          </a:bodyPr>
          <a:lstStyle/>
          <a:p>
            <a:pPr algn="l">
              <a:lnSpc>
                <a:spcPts val="1735"/>
              </a:lnSpc>
            </a:pPr>
            <a:endParaRPr/>
          </a:p>
          <a:p>
            <a:pPr algn="l">
              <a:lnSpc>
                <a:spcPts val="1735"/>
              </a:lnSpc>
            </a:pPr>
            <a:r>
              <a:rPr lang="en-US" sz="1239">
                <a:solidFill>
                  <a:srgbClr val="4F4F4F"/>
                </a:solidFill>
                <a:latin typeface="Canva Sans Bold"/>
                <a:ea typeface="Canva Sans Bold"/>
                <a:cs typeface="Canva Sans Bold"/>
                <a:sym typeface="Canva Sans Bold"/>
              </a:rPr>
              <a:t>Dataset Processing</a:t>
            </a:r>
          </a:p>
          <a:p>
            <a:pPr algn="l">
              <a:lnSpc>
                <a:spcPts val="1735"/>
              </a:lnSpc>
            </a:pPr>
            <a:endParaRPr lang="en-US" sz="1239">
              <a:solidFill>
                <a:srgbClr val="4F4F4F"/>
              </a:solidFill>
              <a:latin typeface="Canva Sans Bold"/>
              <a:ea typeface="Canva Sans Bold"/>
              <a:cs typeface="Canva Sans Bold"/>
              <a:sym typeface="Canva Sans Bold"/>
            </a:endParaRPr>
          </a:p>
          <a:p>
            <a:pPr algn="l">
              <a:lnSpc>
                <a:spcPts val="1735"/>
              </a:lnSpc>
            </a:pPr>
            <a:r>
              <a:rPr lang="en-US" sz="1239">
                <a:solidFill>
                  <a:srgbClr val="4F4F4F"/>
                </a:solidFill>
                <a:latin typeface="Canva Sans Bold"/>
                <a:ea typeface="Canva Sans Bold"/>
                <a:cs typeface="Canva Sans Bold"/>
                <a:sym typeface="Canva Sans Bold"/>
              </a:rPr>
              <a:t>Disease Prediction Datasets:</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Dataset 1: We renamed column names, removed inconsistencies, and converted all column names to lowercase, leveraging the existing one-hot encoding.</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Dataset 2: We:</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Lowered column names</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Filtered rows with a positive outcome variable</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Renamed column names</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Converted "yes" values to 1 and "no" values to 0</a:t>
            </a:r>
          </a:p>
          <a:p>
            <a:pPr algn="l">
              <a:lnSpc>
                <a:spcPts val="1735"/>
              </a:lnSpc>
            </a:pPr>
            <a:endParaRPr lang="en-US" sz="1239">
              <a:solidFill>
                <a:srgbClr val="4F4F4F"/>
              </a:solidFill>
              <a:latin typeface="Canva Sans Bold"/>
              <a:ea typeface="Canva Sans Bold"/>
              <a:cs typeface="Canva Sans Bold"/>
              <a:sym typeface="Canva Sans Bold"/>
            </a:endParaRPr>
          </a:p>
          <a:p>
            <a:pPr algn="l">
              <a:lnSpc>
                <a:spcPts val="1735"/>
              </a:lnSpc>
            </a:pPr>
            <a:endParaRPr lang="en-US" sz="1239">
              <a:solidFill>
                <a:srgbClr val="4F4F4F"/>
              </a:solidFill>
              <a:latin typeface="Canva Sans Bold"/>
              <a:ea typeface="Canva Sans Bold"/>
              <a:cs typeface="Canva Sans Bold"/>
              <a:sym typeface="Canva Sans Bold"/>
            </a:endParaRPr>
          </a:p>
          <a:p>
            <a:pPr algn="l">
              <a:lnSpc>
                <a:spcPts val="1735"/>
              </a:lnSpc>
            </a:pPr>
            <a:endParaRPr lang="en-US" sz="1239">
              <a:solidFill>
                <a:srgbClr val="4F4F4F"/>
              </a:solidFill>
              <a:latin typeface="Canva Sans Bold"/>
              <a:ea typeface="Canva Sans Bold"/>
              <a:cs typeface="Canva Sans Bold"/>
              <a:sym typeface="Canva Sans Bold"/>
            </a:endParaRPr>
          </a:p>
          <a:p>
            <a:pPr algn="l">
              <a:lnSpc>
                <a:spcPts val="1735"/>
              </a:lnSpc>
            </a:pPr>
            <a:r>
              <a:rPr lang="en-US" sz="1239">
                <a:solidFill>
                  <a:srgbClr val="4F4F4F"/>
                </a:solidFill>
                <a:latin typeface="Canva Sans Bold"/>
                <a:ea typeface="Canva Sans Bold"/>
                <a:cs typeface="Canva Sans Bold"/>
                <a:sym typeface="Canva Sans Bold"/>
              </a:rPr>
              <a:t>Drug Recommendation Datasets:</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Dataset 1: We selected only the "drug_name" and "medical_condition" columns.</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Dataset 2: We renamed columns to match the first dataset:</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"Medicine Name" to "drug_name"</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"Uses" to "medical_condition"</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Dataset 3: We renamed columns to match the first dataset:</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"drugName" to "drug_name"</a:t>
            </a:r>
          </a:p>
          <a:p>
            <a:pPr marL="535331" lvl="2" indent="-178444" algn="l">
              <a:lnSpc>
                <a:spcPts val="1735"/>
              </a:lnSpc>
              <a:buFont typeface="Arial"/>
              <a:buChar char="⚬"/>
            </a:pPr>
            <a:r>
              <a:rPr lang="en-US" sz="1239">
                <a:solidFill>
                  <a:srgbClr val="4F4F4F"/>
                </a:solidFill>
                <a:latin typeface="Canva Sans Bold"/>
                <a:ea typeface="Canva Sans Bold"/>
                <a:cs typeface="Canva Sans Bold"/>
                <a:sym typeface="Canva Sans Bold"/>
              </a:rPr>
              <a:t>"condition" to "medical_condition"</a:t>
            </a:r>
          </a:p>
          <a:p>
            <a:pPr marL="267665" lvl="1" indent="-133833" algn="l">
              <a:lnSpc>
                <a:spcPts val="1735"/>
              </a:lnSpc>
              <a:buAutoNum type="arabicPeriod"/>
            </a:pPr>
            <a:r>
              <a:rPr lang="en-US" sz="1239">
                <a:solidFill>
                  <a:srgbClr val="4F4F4F"/>
                </a:solidFill>
                <a:latin typeface="Canva Sans Bold"/>
                <a:ea typeface="Canva Sans Bold"/>
                <a:cs typeface="Canva Sans Bold"/>
                <a:sym typeface="Canva Sans Bold"/>
              </a:rPr>
              <a:t>Final Step: We concatenated the preprocessed drug recommendation datasets into a single dataset.</a:t>
            </a:r>
          </a:p>
          <a:p>
            <a:pPr algn="l">
              <a:lnSpc>
                <a:spcPts val="1735"/>
              </a:lnSpc>
            </a:pPr>
            <a:endParaRPr lang="en-US" sz="1239">
              <a:solidFill>
                <a:srgbClr val="4F4F4F"/>
              </a:solidFill>
              <a:latin typeface="Canva Sans Bold"/>
              <a:ea typeface="Canva Sans Bold"/>
              <a:cs typeface="Canva Sans Bold"/>
              <a:sym typeface="Canva Sans Bold"/>
            </a:endParaRPr>
          </a:p>
          <a:p>
            <a:pPr algn="l">
              <a:lnSpc>
                <a:spcPts val="1735"/>
              </a:lnSpc>
            </a:pPr>
            <a:endParaRPr lang="en-US" sz="1239">
              <a:solidFill>
                <a:srgbClr val="4F4F4F"/>
              </a:solidFill>
              <a:latin typeface="Canva Sans Bold"/>
              <a:ea typeface="Canva Sans Bold"/>
              <a:cs typeface="Canva Sans Bold"/>
              <a:sym typeface="Canva Sans Bold"/>
            </a:endParaRPr>
          </a:p>
        </p:txBody>
      </p:sp>
      <p:grpSp>
        <p:nvGrpSpPr>
          <p:cNvPr id="12" name="Group 12"/>
          <p:cNvGrpSpPr/>
          <p:nvPr/>
        </p:nvGrpSpPr>
        <p:grpSpPr>
          <a:xfrm>
            <a:off x="1813259" y="3823026"/>
            <a:ext cx="2166140" cy="2475869"/>
            <a:chOff x="0" y="0"/>
            <a:chExt cx="6350000" cy="7210788"/>
          </a:xfrm>
        </p:grpSpPr>
        <p:sp>
          <p:nvSpPr>
            <p:cNvPr id="13" name="Freeform 13"/>
            <p:cNvSpPr/>
            <p:nvPr/>
          </p:nvSpPr>
          <p:spPr>
            <a:xfrm>
              <a:off x="0" y="0"/>
              <a:ext cx="6350000" cy="7210788"/>
            </a:xfrm>
            <a:custGeom>
              <a:avLst/>
              <a:gdLst/>
              <a:ahLst/>
              <a:cxnLst/>
              <a:rect l="l" t="t" r="r" b="b"/>
              <a:pathLst>
                <a:path w="6350000" h="7210788">
                  <a:moveTo>
                    <a:pt x="0" y="0"/>
                  </a:moveTo>
                  <a:lnTo>
                    <a:pt x="0" y="6937738"/>
                  </a:lnTo>
                  <a:lnTo>
                    <a:pt x="2921000" y="6937738"/>
                  </a:lnTo>
                  <a:lnTo>
                    <a:pt x="3175000" y="7210788"/>
                  </a:lnTo>
                  <a:lnTo>
                    <a:pt x="3429000" y="6937738"/>
                  </a:lnTo>
                  <a:lnTo>
                    <a:pt x="6350000" y="6937738"/>
                  </a:lnTo>
                  <a:lnTo>
                    <a:pt x="6350000" y="0"/>
                  </a:lnTo>
                  <a:close/>
                </a:path>
              </a:pathLst>
            </a:custGeom>
            <a:solidFill>
              <a:srgbClr val="FFF952"/>
            </a:solidFill>
          </p:spPr>
        </p:sp>
      </p:grpSp>
      <p:grpSp>
        <p:nvGrpSpPr>
          <p:cNvPr id="14" name="Group 14"/>
          <p:cNvGrpSpPr/>
          <p:nvPr/>
        </p:nvGrpSpPr>
        <p:grpSpPr>
          <a:xfrm>
            <a:off x="2045422" y="4095515"/>
            <a:ext cx="1691976" cy="1896627"/>
            <a:chOff x="0" y="0"/>
            <a:chExt cx="2255968" cy="2528836"/>
          </a:xfrm>
        </p:grpSpPr>
        <p:sp>
          <p:nvSpPr>
            <p:cNvPr id="15" name="TextBox 15"/>
            <p:cNvSpPr txBox="1"/>
            <p:nvPr/>
          </p:nvSpPr>
          <p:spPr>
            <a:xfrm>
              <a:off x="0" y="38100"/>
              <a:ext cx="1932034" cy="605012"/>
            </a:xfrm>
            <a:prstGeom prst="rect">
              <a:avLst/>
            </a:prstGeom>
          </p:spPr>
          <p:txBody>
            <a:bodyPr lIns="0" tIns="0" rIns="0" bIns="0" rtlCol="0" anchor="t">
              <a:spAutoFit/>
            </a:bodyPr>
            <a:lstStyle/>
            <a:p>
              <a:pPr algn="l">
                <a:lnSpc>
                  <a:spcPts val="3408"/>
                </a:lnSpc>
              </a:pPr>
              <a:r>
                <a:rPr lang="en-US" sz="3215" spc="160">
                  <a:solidFill>
                    <a:srgbClr val="4F4F4F"/>
                  </a:solidFill>
                  <a:latin typeface="Montserrat Classic Bold"/>
                  <a:ea typeface="Montserrat Classic Bold"/>
                  <a:cs typeface="Montserrat Classic Bold"/>
                  <a:sym typeface="Montserrat Classic Bold"/>
                </a:rPr>
                <a:t>2</a:t>
              </a:r>
            </a:p>
          </p:txBody>
        </p:sp>
        <p:sp>
          <p:nvSpPr>
            <p:cNvPr id="16" name="TextBox 16"/>
            <p:cNvSpPr txBox="1"/>
            <p:nvPr/>
          </p:nvSpPr>
          <p:spPr>
            <a:xfrm>
              <a:off x="0" y="693046"/>
              <a:ext cx="2255968" cy="461615"/>
            </a:xfrm>
            <a:prstGeom prst="rect">
              <a:avLst/>
            </a:prstGeom>
          </p:spPr>
          <p:txBody>
            <a:bodyPr lIns="0" tIns="0" rIns="0" bIns="0" rtlCol="0" anchor="t">
              <a:spAutoFit/>
            </a:bodyPr>
            <a:lstStyle/>
            <a:p>
              <a:pPr algn="l">
                <a:lnSpc>
                  <a:spcPts val="1416"/>
                </a:lnSpc>
              </a:pPr>
              <a:r>
                <a:rPr lang="en-US" sz="1012" spc="30">
                  <a:solidFill>
                    <a:srgbClr val="4F4F4F"/>
                  </a:solidFill>
                  <a:latin typeface="Montserrat Light"/>
                  <a:ea typeface="Montserrat Light"/>
                  <a:cs typeface="Montserrat Light"/>
                  <a:sym typeface="Montserrat Light"/>
                </a:rPr>
                <a:t>DATASETS FOR DISEASE PREDICTION</a:t>
              </a:r>
            </a:p>
          </p:txBody>
        </p:sp>
        <p:sp>
          <p:nvSpPr>
            <p:cNvPr id="17" name="TextBox 17"/>
            <p:cNvSpPr txBox="1"/>
            <p:nvPr/>
          </p:nvSpPr>
          <p:spPr>
            <a:xfrm>
              <a:off x="14083" y="1425826"/>
              <a:ext cx="2236878" cy="1103010"/>
            </a:xfrm>
            <a:prstGeom prst="rect">
              <a:avLst/>
            </a:prstGeom>
          </p:spPr>
          <p:txBody>
            <a:bodyPr lIns="0" tIns="0" rIns="0" bIns="0" rtlCol="0" anchor="t">
              <a:spAutoFit/>
            </a:bodyPr>
            <a:lstStyle/>
            <a:p>
              <a:pPr marL="305298" lvl="2" indent="-101766" algn="just">
                <a:lnSpc>
                  <a:spcPts val="989"/>
                </a:lnSpc>
                <a:buFont typeface="Arial"/>
                <a:buChar char="⚬"/>
              </a:pPr>
              <a:r>
                <a:rPr lang="en-US" sz="707" spc="21">
                  <a:solidFill>
                    <a:srgbClr val="4F4F4F"/>
                  </a:solidFill>
                  <a:latin typeface="Montserrat Light"/>
                  <a:ea typeface="Montserrat Light"/>
                  <a:cs typeface="Montserrat Light"/>
                  <a:sym typeface="Montserrat Light"/>
                </a:rPr>
                <a:t>"Disease Prediction Using Machine Learning" (Kaggle) - 5000 records.</a:t>
              </a:r>
            </a:p>
            <a:p>
              <a:pPr marL="305298" lvl="2" indent="-101766" algn="just">
                <a:lnSpc>
                  <a:spcPts val="989"/>
                </a:lnSpc>
                <a:buFont typeface="Arial"/>
                <a:buChar char="⚬"/>
              </a:pPr>
              <a:r>
                <a:rPr lang="en-US" sz="707" spc="21">
                  <a:solidFill>
                    <a:srgbClr val="4F4F4F"/>
                  </a:solidFill>
                  <a:latin typeface="Montserrat Light"/>
                  <a:ea typeface="Montserrat Light"/>
                  <a:cs typeface="Montserrat Light"/>
                  <a:sym typeface="Montserrat Light"/>
                </a:rPr>
                <a:t>"Disease-Symptoms and Patient Profile Dataset" (Kaggle) - 350 records</a:t>
              </a:r>
            </a:p>
            <a:p>
              <a:pPr algn="just">
                <a:lnSpc>
                  <a:spcPts val="989"/>
                </a:lnSpc>
              </a:pPr>
              <a:endParaRPr lang="en-US" sz="707" spc="21">
                <a:solidFill>
                  <a:srgbClr val="4F4F4F"/>
                </a:solidFill>
                <a:latin typeface="Montserrat Light"/>
                <a:ea typeface="Montserrat Light"/>
                <a:cs typeface="Montserrat Light"/>
                <a:sym typeface="Montserrat Light"/>
              </a:endParaRPr>
            </a:p>
          </p:txBody>
        </p:sp>
      </p:grpSp>
      <p:grpSp>
        <p:nvGrpSpPr>
          <p:cNvPr id="18" name="Group 18"/>
          <p:cNvGrpSpPr/>
          <p:nvPr/>
        </p:nvGrpSpPr>
        <p:grpSpPr>
          <a:xfrm>
            <a:off x="1813259" y="7010891"/>
            <a:ext cx="2166140" cy="2475869"/>
            <a:chOff x="0" y="0"/>
            <a:chExt cx="6350000" cy="7210788"/>
          </a:xfrm>
        </p:grpSpPr>
        <p:sp>
          <p:nvSpPr>
            <p:cNvPr id="19" name="Freeform 19"/>
            <p:cNvSpPr/>
            <p:nvPr/>
          </p:nvSpPr>
          <p:spPr>
            <a:xfrm>
              <a:off x="0" y="0"/>
              <a:ext cx="6350000" cy="7210788"/>
            </a:xfrm>
            <a:custGeom>
              <a:avLst/>
              <a:gdLst/>
              <a:ahLst/>
              <a:cxnLst/>
              <a:rect l="l" t="t" r="r" b="b"/>
              <a:pathLst>
                <a:path w="6350000" h="7210788">
                  <a:moveTo>
                    <a:pt x="0" y="0"/>
                  </a:moveTo>
                  <a:lnTo>
                    <a:pt x="0" y="6937738"/>
                  </a:lnTo>
                  <a:lnTo>
                    <a:pt x="2921000" y="6937738"/>
                  </a:lnTo>
                  <a:lnTo>
                    <a:pt x="3175000" y="7210788"/>
                  </a:lnTo>
                  <a:lnTo>
                    <a:pt x="3429000" y="6937738"/>
                  </a:lnTo>
                  <a:lnTo>
                    <a:pt x="6350000" y="6937738"/>
                  </a:lnTo>
                  <a:lnTo>
                    <a:pt x="6350000" y="0"/>
                  </a:lnTo>
                  <a:close/>
                </a:path>
              </a:pathLst>
            </a:custGeom>
            <a:solidFill>
              <a:srgbClr val="FFF952"/>
            </a:solidFill>
          </p:spPr>
        </p:sp>
      </p:grpSp>
      <p:grpSp>
        <p:nvGrpSpPr>
          <p:cNvPr id="20" name="Group 20"/>
          <p:cNvGrpSpPr/>
          <p:nvPr/>
        </p:nvGrpSpPr>
        <p:grpSpPr>
          <a:xfrm>
            <a:off x="2045422" y="7283380"/>
            <a:ext cx="1691976" cy="2136076"/>
            <a:chOff x="0" y="0"/>
            <a:chExt cx="2255968" cy="2848101"/>
          </a:xfrm>
        </p:grpSpPr>
        <p:sp>
          <p:nvSpPr>
            <p:cNvPr id="21" name="TextBox 21"/>
            <p:cNvSpPr txBox="1"/>
            <p:nvPr/>
          </p:nvSpPr>
          <p:spPr>
            <a:xfrm>
              <a:off x="0" y="38100"/>
              <a:ext cx="1932034" cy="605012"/>
            </a:xfrm>
            <a:prstGeom prst="rect">
              <a:avLst/>
            </a:prstGeom>
          </p:spPr>
          <p:txBody>
            <a:bodyPr lIns="0" tIns="0" rIns="0" bIns="0" rtlCol="0" anchor="t">
              <a:spAutoFit/>
            </a:bodyPr>
            <a:lstStyle/>
            <a:p>
              <a:pPr algn="l">
                <a:lnSpc>
                  <a:spcPts val="3408"/>
                </a:lnSpc>
              </a:pPr>
              <a:r>
                <a:rPr lang="en-US" sz="3215" spc="160">
                  <a:solidFill>
                    <a:srgbClr val="4F4F4F"/>
                  </a:solidFill>
                  <a:latin typeface="Montserrat Classic Bold"/>
                  <a:ea typeface="Montserrat Classic Bold"/>
                  <a:cs typeface="Montserrat Classic Bold"/>
                  <a:sym typeface="Montserrat Classic Bold"/>
                </a:rPr>
                <a:t>3</a:t>
              </a:r>
            </a:p>
          </p:txBody>
        </p:sp>
        <p:sp>
          <p:nvSpPr>
            <p:cNvPr id="22" name="TextBox 22"/>
            <p:cNvSpPr txBox="1"/>
            <p:nvPr/>
          </p:nvSpPr>
          <p:spPr>
            <a:xfrm>
              <a:off x="0" y="693046"/>
              <a:ext cx="2255968" cy="461615"/>
            </a:xfrm>
            <a:prstGeom prst="rect">
              <a:avLst/>
            </a:prstGeom>
          </p:spPr>
          <p:txBody>
            <a:bodyPr lIns="0" tIns="0" rIns="0" bIns="0" rtlCol="0" anchor="t">
              <a:spAutoFit/>
            </a:bodyPr>
            <a:lstStyle/>
            <a:p>
              <a:pPr algn="l">
                <a:lnSpc>
                  <a:spcPts val="1416"/>
                </a:lnSpc>
              </a:pPr>
              <a:r>
                <a:rPr lang="en-US" sz="1012" spc="30">
                  <a:solidFill>
                    <a:srgbClr val="4F4F4F"/>
                  </a:solidFill>
                  <a:latin typeface="Montserrat Light"/>
                  <a:ea typeface="Montserrat Light"/>
                  <a:cs typeface="Montserrat Light"/>
                  <a:sym typeface="Montserrat Light"/>
                </a:rPr>
                <a:t>DATASETS FOR DRUG RECOMMENDATION</a:t>
              </a:r>
            </a:p>
          </p:txBody>
        </p:sp>
        <p:sp>
          <p:nvSpPr>
            <p:cNvPr id="23" name="TextBox 23"/>
            <p:cNvSpPr txBox="1"/>
            <p:nvPr/>
          </p:nvSpPr>
          <p:spPr>
            <a:xfrm>
              <a:off x="14083" y="1425826"/>
              <a:ext cx="2236878" cy="1422275"/>
            </a:xfrm>
            <a:prstGeom prst="rect">
              <a:avLst/>
            </a:prstGeom>
          </p:spPr>
          <p:txBody>
            <a:bodyPr lIns="0" tIns="0" rIns="0" bIns="0" rtlCol="0" anchor="t">
              <a:spAutoFit/>
            </a:bodyPr>
            <a:lstStyle/>
            <a:p>
              <a:pPr marL="305298" lvl="2" indent="-101766" algn="just">
                <a:lnSpc>
                  <a:spcPts val="989"/>
                </a:lnSpc>
                <a:buFont typeface="Arial"/>
                <a:buChar char="⚬"/>
              </a:pPr>
              <a:r>
                <a:rPr lang="en-US" sz="707" spc="21">
                  <a:solidFill>
                    <a:srgbClr val="4F4F4F"/>
                  </a:solidFill>
                  <a:latin typeface="Montserrat Light"/>
                  <a:ea typeface="Montserrat Light"/>
                  <a:cs typeface="Montserrat Light"/>
                  <a:sym typeface="Montserrat Light"/>
                </a:rPr>
                <a:t>"Drugs, Side Effects, and Medical Conditions" (Kaggle) - 3000 records</a:t>
              </a:r>
            </a:p>
            <a:p>
              <a:pPr marL="305298" lvl="2" indent="-101766" algn="just">
                <a:lnSpc>
                  <a:spcPts val="989"/>
                </a:lnSpc>
                <a:buFont typeface="Arial"/>
                <a:buChar char="⚬"/>
              </a:pPr>
              <a:r>
                <a:rPr lang="en-US" sz="707" spc="21">
                  <a:solidFill>
                    <a:srgbClr val="4F4F4F"/>
                  </a:solidFill>
                  <a:latin typeface="Montserrat Light"/>
                  <a:ea typeface="Montserrat Light"/>
                  <a:cs typeface="Montserrat Light"/>
                  <a:sym typeface="Montserrat Light"/>
                </a:rPr>
                <a:t>"Medicine Dataset" (Hugging Face) - 11800 records</a:t>
              </a:r>
            </a:p>
            <a:p>
              <a:pPr marL="305298" lvl="2" indent="-101766" algn="just">
                <a:lnSpc>
                  <a:spcPts val="989"/>
                </a:lnSpc>
                <a:buFont typeface="Arial"/>
                <a:buChar char="⚬"/>
              </a:pPr>
              <a:r>
                <a:rPr lang="en-US" sz="707" spc="21">
                  <a:solidFill>
                    <a:srgbClr val="4F4F4F"/>
                  </a:solidFill>
                  <a:latin typeface="Montserrat Light"/>
                  <a:ea typeface="Montserrat Light"/>
                  <a:cs typeface="Montserrat Light"/>
                  <a:sym typeface="Montserrat Light"/>
                </a:rPr>
                <a:t>UCI ML Drug Review dataset - 161200 records</a:t>
              </a:r>
            </a:p>
            <a:p>
              <a:pPr algn="just">
                <a:lnSpc>
                  <a:spcPts val="989"/>
                </a:lnSpc>
              </a:pPr>
              <a:endParaRPr lang="en-US" sz="707" spc="21">
                <a:solidFill>
                  <a:srgbClr val="4F4F4F"/>
                </a:solidFill>
                <a:latin typeface="Montserrat Light"/>
                <a:ea typeface="Montserrat Light"/>
                <a:cs typeface="Montserrat Light"/>
                <a:sym typeface="Montserrat Light"/>
              </a:endParaRPr>
            </a:p>
            <a:p>
              <a:pPr algn="just">
                <a:lnSpc>
                  <a:spcPts val="989"/>
                </a:lnSpc>
              </a:pPr>
              <a:endParaRPr lang="en-US" sz="707" spc="21">
                <a:solidFill>
                  <a:srgbClr val="4F4F4F"/>
                </a:solidFill>
                <a:latin typeface="Montserrat Light"/>
                <a:ea typeface="Montserrat Light"/>
                <a:cs typeface="Montserrat Light"/>
                <a:sym typeface="Montserrat Light"/>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6121151" y="2236555"/>
            <a:ext cx="9356787" cy="6506210"/>
          </a:xfrm>
          <a:prstGeom prst="rect">
            <a:avLst/>
          </a:prstGeom>
        </p:spPr>
        <p:txBody>
          <a:bodyPr lIns="0" tIns="0" rIns="0" bIns="0" rtlCol="0" anchor="t">
            <a:spAutoFit/>
          </a:bodyPr>
          <a:lstStyle/>
          <a:p>
            <a:pPr algn="l">
              <a:lnSpc>
                <a:spcPts val="2859"/>
              </a:lnSpc>
              <a:spcBef>
                <a:spcPct val="0"/>
              </a:spcBef>
            </a:pPr>
            <a:endParaRPr/>
          </a:p>
          <a:p>
            <a:pPr algn="l">
              <a:lnSpc>
                <a:spcPts val="2859"/>
              </a:lnSpc>
              <a:spcBef>
                <a:spcPct val="0"/>
              </a:spcBef>
            </a:pPr>
            <a:r>
              <a:rPr lang="en-US" sz="2199">
                <a:solidFill>
                  <a:srgbClr val="010101"/>
                </a:solidFill>
                <a:latin typeface="Open Sauce"/>
                <a:ea typeface="Open Sauce"/>
                <a:cs typeface="Open Sauce"/>
                <a:sym typeface="Open Sauce"/>
              </a:rPr>
              <a:t>User Interaction:</a:t>
            </a:r>
          </a:p>
          <a:p>
            <a:pPr marL="474979" lvl="1" indent="-237490" algn="l">
              <a:lnSpc>
                <a:spcPts val="2859"/>
              </a:lnSpc>
              <a:buFont typeface="Arial"/>
              <a:buChar char="•"/>
            </a:pPr>
            <a:r>
              <a:rPr lang="en-US" sz="2199">
                <a:solidFill>
                  <a:srgbClr val="010101"/>
                </a:solidFill>
                <a:latin typeface="Open Sauce"/>
                <a:ea typeface="Open Sauce"/>
                <a:cs typeface="Open Sauce"/>
                <a:sym typeface="Open Sauce"/>
              </a:rPr>
              <a:t>The application converses with users to gather symptom information.</a:t>
            </a:r>
          </a:p>
          <a:p>
            <a:pPr algn="l">
              <a:lnSpc>
                <a:spcPts val="2859"/>
              </a:lnSpc>
            </a:pPr>
            <a:endParaRPr lang="en-US" sz="2199">
              <a:solidFill>
                <a:srgbClr val="010101"/>
              </a:solidFill>
              <a:latin typeface="Open Sauce"/>
              <a:ea typeface="Open Sauce"/>
              <a:cs typeface="Open Sauce"/>
              <a:sym typeface="Open Sauce"/>
            </a:endParaRPr>
          </a:p>
          <a:p>
            <a:pPr algn="l">
              <a:lnSpc>
                <a:spcPts val="2859"/>
              </a:lnSpc>
              <a:spcBef>
                <a:spcPct val="0"/>
              </a:spcBef>
            </a:pPr>
            <a:r>
              <a:rPr lang="en-US" sz="2199">
                <a:solidFill>
                  <a:srgbClr val="010101"/>
                </a:solidFill>
                <a:latin typeface="Open Sauce"/>
                <a:ea typeface="Open Sauce"/>
                <a:cs typeface="Open Sauce"/>
                <a:sym typeface="Open Sauce"/>
              </a:rPr>
              <a:t>Symptom Detection:</a:t>
            </a:r>
          </a:p>
          <a:p>
            <a:pPr marL="474979" lvl="1" indent="-237490" algn="l">
              <a:lnSpc>
                <a:spcPts val="2859"/>
              </a:lnSpc>
              <a:buFont typeface="Arial"/>
              <a:buChar char="•"/>
            </a:pPr>
            <a:r>
              <a:rPr lang="en-US" sz="2199">
                <a:solidFill>
                  <a:srgbClr val="010101"/>
                </a:solidFill>
                <a:latin typeface="Open Sauce"/>
                <a:ea typeface="Open Sauce"/>
                <a:cs typeface="Open Sauce"/>
                <a:sym typeface="Open Sauce"/>
              </a:rPr>
              <a:t>Extracts symptoms from user input using NLP models.</a:t>
            </a:r>
          </a:p>
          <a:p>
            <a:pPr algn="l">
              <a:lnSpc>
                <a:spcPts val="2859"/>
              </a:lnSpc>
            </a:pPr>
            <a:endParaRPr lang="en-US" sz="2199">
              <a:solidFill>
                <a:srgbClr val="010101"/>
              </a:solidFill>
              <a:latin typeface="Open Sauce"/>
              <a:ea typeface="Open Sauce"/>
              <a:cs typeface="Open Sauce"/>
              <a:sym typeface="Open Sauce"/>
            </a:endParaRPr>
          </a:p>
          <a:p>
            <a:pPr algn="l">
              <a:lnSpc>
                <a:spcPts val="2859"/>
              </a:lnSpc>
              <a:spcBef>
                <a:spcPct val="0"/>
              </a:spcBef>
            </a:pPr>
            <a:r>
              <a:rPr lang="en-US" sz="2199">
                <a:solidFill>
                  <a:srgbClr val="010101"/>
                </a:solidFill>
                <a:latin typeface="Open Sauce"/>
                <a:ea typeface="Open Sauce"/>
                <a:cs typeface="Open Sauce"/>
                <a:sym typeface="Open Sauce"/>
              </a:rPr>
              <a:t>Disease Prediction:</a:t>
            </a:r>
          </a:p>
          <a:p>
            <a:pPr marL="474979" lvl="1" indent="-237490" algn="l">
              <a:lnSpc>
                <a:spcPts val="2859"/>
              </a:lnSpc>
              <a:buFont typeface="Arial"/>
              <a:buChar char="•"/>
            </a:pPr>
            <a:r>
              <a:rPr lang="en-US" sz="2199">
                <a:solidFill>
                  <a:srgbClr val="010101"/>
                </a:solidFill>
                <a:latin typeface="Open Sauce"/>
                <a:ea typeface="Open Sauce"/>
                <a:cs typeface="Open Sauce"/>
                <a:sym typeface="Open Sauce"/>
              </a:rPr>
              <a:t>Predicts possible diseases based on extracted symptoms.</a:t>
            </a:r>
          </a:p>
          <a:p>
            <a:pPr algn="l">
              <a:lnSpc>
                <a:spcPts val="2859"/>
              </a:lnSpc>
            </a:pPr>
            <a:endParaRPr lang="en-US" sz="2199">
              <a:solidFill>
                <a:srgbClr val="010101"/>
              </a:solidFill>
              <a:latin typeface="Open Sauce"/>
              <a:ea typeface="Open Sauce"/>
              <a:cs typeface="Open Sauce"/>
              <a:sym typeface="Open Sauce"/>
            </a:endParaRPr>
          </a:p>
          <a:p>
            <a:pPr algn="l">
              <a:lnSpc>
                <a:spcPts val="2859"/>
              </a:lnSpc>
              <a:spcBef>
                <a:spcPct val="0"/>
              </a:spcBef>
            </a:pPr>
            <a:r>
              <a:rPr lang="en-US" sz="2199">
                <a:solidFill>
                  <a:srgbClr val="010101"/>
                </a:solidFill>
                <a:latin typeface="Open Sauce"/>
                <a:ea typeface="Open Sauce"/>
                <a:cs typeface="Open Sauce"/>
                <a:sym typeface="Open Sauce"/>
              </a:rPr>
              <a:t>Medication Suggestion:</a:t>
            </a:r>
          </a:p>
          <a:p>
            <a:pPr marL="474979" lvl="1" indent="-237490" algn="l">
              <a:lnSpc>
                <a:spcPts val="2859"/>
              </a:lnSpc>
              <a:buFont typeface="Arial"/>
              <a:buChar char="•"/>
            </a:pPr>
            <a:r>
              <a:rPr lang="en-US" sz="2199">
                <a:solidFill>
                  <a:srgbClr val="010101"/>
                </a:solidFill>
                <a:latin typeface="Open Sauce"/>
                <a:ea typeface="Open Sauce"/>
                <a:cs typeface="Open Sauce"/>
                <a:sym typeface="Open Sauce"/>
              </a:rPr>
              <a:t>Recommends appropriate drugs and treatments for the predicted diseases.</a:t>
            </a:r>
          </a:p>
          <a:p>
            <a:pPr algn="l">
              <a:lnSpc>
                <a:spcPts val="2859"/>
              </a:lnSpc>
            </a:pPr>
            <a:endParaRPr lang="en-US" sz="2199">
              <a:solidFill>
                <a:srgbClr val="010101"/>
              </a:solidFill>
              <a:latin typeface="Open Sauce"/>
              <a:ea typeface="Open Sauce"/>
              <a:cs typeface="Open Sauce"/>
              <a:sym typeface="Open Sauce"/>
            </a:endParaRPr>
          </a:p>
          <a:p>
            <a:pPr algn="l">
              <a:lnSpc>
                <a:spcPts val="2859"/>
              </a:lnSpc>
              <a:spcBef>
                <a:spcPct val="0"/>
              </a:spcBef>
            </a:pPr>
            <a:r>
              <a:rPr lang="en-US" sz="2199">
                <a:solidFill>
                  <a:srgbClr val="010101"/>
                </a:solidFill>
                <a:latin typeface="Open Sauce"/>
                <a:ea typeface="Open Sauce"/>
                <a:cs typeface="Open Sauce"/>
                <a:sym typeface="Open Sauce"/>
              </a:rPr>
              <a:t>Response Handling:</a:t>
            </a:r>
          </a:p>
          <a:p>
            <a:pPr marL="474979" lvl="1" indent="-237490" algn="l">
              <a:lnSpc>
                <a:spcPts val="2859"/>
              </a:lnSpc>
              <a:buFont typeface="Arial"/>
              <a:buChar char="•"/>
            </a:pPr>
            <a:r>
              <a:rPr lang="en-US" sz="2199">
                <a:solidFill>
                  <a:srgbClr val="010101"/>
                </a:solidFill>
                <a:latin typeface="Open Sauce"/>
                <a:ea typeface="Open Sauce"/>
                <a:cs typeface="Open Sauce"/>
                <a:sym typeface="Open Sauce"/>
              </a:rPr>
              <a:t>Provides feedback and manages user inputs, ensuring coherent and relevant conversations.</a:t>
            </a:r>
          </a:p>
        </p:txBody>
      </p:sp>
      <p:sp>
        <p:nvSpPr>
          <p:cNvPr id="7" name="Freeform 7"/>
          <p:cNvSpPr/>
          <p:nvPr/>
        </p:nvSpPr>
        <p:spPr>
          <a:xfrm>
            <a:off x="-1367060" y="-7563"/>
            <a:ext cx="5777250" cy="10294563"/>
          </a:xfrm>
          <a:custGeom>
            <a:avLst/>
            <a:gdLst/>
            <a:ahLst/>
            <a:cxnLst/>
            <a:rect l="l" t="t" r="r" b="b"/>
            <a:pathLst>
              <a:path w="5777250" h="10294563">
                <a:moveTo>
                  <a:pt x="0" y="0"/>
                </a:moveTo>
                <a:lnTo>
                  <a:pt x="5777250" y="0"/>
                </a:lnTo>
                <a:lnTo>
                  <a:pt x="5777250" y="10294563"/>
                </a:lnTo>
                <a:lnTo>
                  <a:pt x="0" y="10294563"/>
                </a:lnTo>
                <a:lnTo>
                  <a:pt x="0" y="0"/>
                </a:lnTo>
                <a:close/>
              </a:path>
            </a:pathLst>
          </a:custGeom>
          <a:blipFill>
            <a:blip r:embed="rId3"/>
            <a:stretch>
              <a:fillRect r="-208045"/>
            </a:stretch>
          </a:blipFill>
        </p:spPr>
      </p:sp>
      <p:sp>
        <p:nvSpPr>
          <p:cNvPr id="8" name="TextBox 8"/>
          <p:cNvSpPr txBox="1"/>
          <p:nvPr/>
        </p:nvSpPr>
        <p:spPr>
          <a:xfrm>
            <a:off x="6121151" y="531879"/>
            <a:ext cx="8001382"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WORKFLOW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16324" b="-16324"/>
              </a:stretch>
            </a:blipFill>
          </p:spPr>
        </p:sp>
      </p:grpSp>
      <p:sp>
        <p:nvSpPr>
          <p:cNvPr id="7" name="TextBox 7"/>
          <p:cNvSpPr txBox="1"/>
          <p:nvPr/>
        </p:nvSpPr>
        <p:spPr>
          <a:xfrm>
            <a:off x="2300775" y="1168110"/>
            <a:ext cx="7238899" cy="697801"/>
          </a:xfrm>
          <a:prstGeom prst="rect">
            <a:avLst/>
          </a:prstGeom>
        </p:spPr>
        <p:txBody>
          <a:bodyPr lIns="0" tIns="0" rIns="0" bIns="0" rtlCol="0" anchor="t">
            <a:spAutoFit/>
          </a:bodyPr>
          <a:lstStyle/>
          <a:p>
            <a:pPr algn="l">
              <a:lnSpc>
                <a:spcPts val="5600"/>
              </a:lnSpc>
            </a:pPr>
            <a:r>
              <a:rPr lang="en-US" sz="4058" spc="142">
                <a:solidFill>
                  <a:srgbClr val="010101"/>
                </a:solidFill>
                <a:latin typeface="Archivo Black"/>
                <a:ea typeface="Archivo Black"/>
                <a:cs typeface="Archivo Black"/>
                <a:sym typeface="Archivo Black"/>
              </a:rPr>
              <a:t>SYMPTOM EXTRACTION</a:t>
            </a:r>
          </a:p>
        </p:txBody>
      </p:sp>
      <p:sp>
        <p:nvSpPr>
          <p:cNvPr id="8" name="TextBox 8"/>
          <p:cNvSpPr txBox="1"/>
          <p:nvPr/>
        </p:nvSpPr>
        <p:spPr>
          <a:xfrm>
            <a:off x="2300775" y="2588322"/>
            <a:ext cx="6111360" cy="1644962"/>
          </a:xfrm>
          <a:prstGeom prst="rect">
            <a:avLst/>
          </a:prstGeom>
        </p:spPr>
        <p:txBody>
          <a:bodyPr lIns="0" tIns="0" rIns="0" bIns="0" rtlCol="0" anchor="t">
            <a:spAutoFit/>
          </a:bodyPr>
          <a:lstStyle/>
          <a:p>
            <a:pPr algn="l">
              <a:lnSpc>
                <a:spcPts val="1888"/>
              </a:lnSpc>
            </a:pPr>
            <a:r>
              <a:rPr lang="en-US" sz="1348">
                <a:solidFill>
                  <a:srgbClr val="4F4F4F"/>
                </a:solidFill>
                <a:latin typeface="Canva Sans"/>
                <a:ea typeface="Canva Sans"/>
                <a:cs typeface="Canva Sans"/>
                <a:sym typeface="Canva Sans"/>
              </a:rPr>
              <a:t>Now when we had the disease prediction dataset ready, we wanted to develop an algorithm which can detect symptoms from a user’s health statement or from natural conversation from an user. For this, we created a dictionary where the keys were the column names of the disease prediction dataset and values were the other synonyms of the symptoms. </a:t>
            </a:r>
          </a:p>
          <a:p>
            <a:pPr algn="l">
              <a:lnSpc>
                <a:spcPts val="1888"/>
              </a:lnSpc>
            </a:pPr>
            <a:endParaRPr lang="en-US" sz="1348">
              <a:solidFill>
                <a:srgbClr val="4F4F4F"/>
              </a:solidFill>
              <a:latin typeface="Canva Sans"/>
              <a:ea typeface="Canva Sans"/>
              <a:cs typeface="Canva Sans"/>
              <a:sym typeface="Canva Sans"/>
            </a:endParaRPr>
          </a:p>
          <a:p>
            <a:pPr algn="l">
              <a:lnSpc>
                <a:spcPts val="1888"/>
              </a:lnSpc>
            </a:pPr>
            <a:r>
              <a:rPr lang="en-US" sz="1348">
                <a:solidFill>
                  <a:srgbClr val="4F4F4F"/>
                </a:solidFill>
                <a:latin typeface="Canva Sans"/>
                <a:ea typeface="Canva Sans"/>
                <a:cs typeface="Canva Sans"/>
                <a:sym typeface="Canva Sans"/>
              </a:rPr>
              <a:t>It looked like this :</a:t>
            </a:r>
          </a:p>
        </p:txBody>
      </p:sp>
      <p:sp>
        <p:nvSpPr>
          <p:cNvPr id="9" name="Freeform 9"/>
          <p:cNvSpPr/>
          <p:nvPr/>
        </p:nvSpPr>
        <p:spPr>
          <a:xfrm>
            <a:off x="2300775" y="4706373"/>
            <a:ext cx="3943715" cy="3544440"/>
          </a:xfrm>
          <a:custGeom>
            <a:avLst/>
            <a:gdLst/>
            <a:ahLst/>
            <a:cxnLst/>
            <a:rect l="l" t="t" r="r" b="b"/>
            <a:pathLst>
              <a:path w="3943715" h="3544440">
                <a:moveTo>
                  <a:pt x="0" y="0"/>
                </a:moveTo>
                <a:lnTo>
                  <a:pt x="3943715" y="0"/>
                </a:lnTo>
                <a:lnTo>
                  <a:pt x="3943715" y="3544441"/>
                </a:lnTo>
                <a:lnTo>
                  <a:pt x="0" y="3544441"/>
                </a:lnTo>
                <a:lnTo>
                  <a:pt x="0" y="0"/>
                </a:lnTo>
                <a:close/>
              </a:path>
            </a:pathLst>
          </a:custGeom>
          <a:blipFill>
            <a:blip r:embed="rId5"/>
            <a:stretch>
              <a:fillRect/>
            </a:stretch>
          </a:blipFill>
        </p:spPr>
      </p:sp>
      <p:sp>
        <p:nvSpPr>
          <p:cNvPr id="10" name="TextBox 10"/>
          <p:cNvSpPr txBox="1"/>
          <p:nvPr/>
        </p:nvSpPr>
        <p:spPr>
          <a:xfrm>
            <a:off x="8676490" y="4331905"/>
            <a:ext cx="5551424" cy="1701542"/>
          </a:xfrm>
          <a:prstGeom prst="rect">
            <a:avLst/>
          </a:prstGeom>
        </p:spPr>
        <p:txBody>
          <a:bodyPr lIns="0" tIns="0" rIns="0" bIns="0" rtlCol="0" anchor="t">
            <a:spAutoFit/>
          </a:bodyPr>
          <a:lstStyle/>
          <a:p>
            <a:pPr algn="l">
              <a:lnSpc>
                <a:spcPts val="1715"/>
              </a:lnSpc>
            </a:pPr>
            <a:r>
              <a:rPr lang="en-US" sz="1225">
                <a:solidFill>
                  <a:srgbClr val="4F4F4F"/>
                </a:solidFill>
                <a:latin typeface="Canva Sans"/>
                <a:ea typeface="Canva Sans"/>
                <a:cs typeface="Canva Sans"/>
                <a:sym typeface="Canva Sans"/>
              </a:rPr>
              <a:t>The logic used a combination of Named Entity Recognition model and keyword scan approach using regular expression. </a:t>
            </a:r>
          </a:p>
          <a:p>
            <a:pPr algn="l">
              <a:lnSpc>
                <a:spcPts val="1715"/>
              </a:lnSpc>
            </a:pPr>
            <a:endParaRPr lang="en-US" sz="1225">
              <a:solidFill>
                <a:srgbClr val="4F4F4F"/>
              </a:solidFill>
              <a:latin typeface="Canva Sans"/>
              <a:ea typeface="Canva Sans"/>
              <a:cs typeface="Canva Sans"/>
              <a:sym typeface="Canva Sans"/>
            </a:endParaRPr>
          </a:p>
          <a:p>
            <a:pPr algn="l">
              <a:lnSpc>
                <a:spcPts val="1715"/>
              </a:lnSpc>
            </a:pPr>
            <a:r>
              <a:rPr lang="en-US" sz="1225">
                <a:solidFill>
                  <a:srgbClr val="4F4F4F"/>
                </a:solidFill>
                <a:latin typeface="Canva Sans"/>
                <a:ea typeface="Canva Sans"/>
                <a:cs typeface="Canva Sans"/>
                <a:sym typeface="Canva Sans"/>
              </a:rPr>
              <a:t>The NER model was trained on an annotated dataset which was built from the keywords_new dictionary data. The purpose of the NER model was to detect the symptoms and map those symptoms to the key symptoms. </a:t>
            </a:r>
          </a:p>
          <a:p>
            <a:pPr algn="l">
              <a:lnSpc>
                <a:spcPts val="1715"/>
              </a:lnSpc>
            </a:pPr>
            <a:endParaRPr lang="en-US" sz="1225">
              <a:solidFill>
                <a:srgbClr val="4F4F4F"/>
              </a:solidFill>
              <a:latin typeface="Canva Sans"/>
              <a:ea typeface="Canva Sans"/>
              <a:cs typeface="Canva Sans"/>
              <a:sym typeface="Canva Sans"/>
            </a:endParaRPr>
          </a:p>
          <a:p>
            <a:pPr algn="l">
              <a:lnSpc>
                <a:spcPts val="1715"/>
              </a:lnSpc>
            </a:pPr>
            <a:endParaRPr lang="en-US" sz="1225">
              <a:solidFill>
                <a:srgbClr val="4F4F4F"/>
              </a:solidFill>
              <a:latin typeface="Canva Sans"/>
              <a:ea typeface="Canva Sans"/>
              <a:cs typeface="Canva Sans"/>
              <a:sym typeface="Canva Sans"/>
            </a:endParaRPr>
          </a:p>
        </p:txBody>
      </p:sp>
      <p:sp>
        <p:nvSpPr>
          <p:cNvPr id="11" name="Freeform 11"/>
          <p:cNvSpPr/>
          <p:nvPr/>
        </p:nvSpPr>
        <p:spPr>
          <a:xfrm>
            <a:off x="8701583" y="6033448"/>
            <a:ext cx="3438154" cy="3484332"/>
          </a:xfrm>
          <a:custGeom>
            <a:avLst/>
            <a:gdLst/>
            <a:ahLst/>
            <a:cxnLst/>
            <a:rect l="l" t="t" r="r" b="b"/>
            <a:pathLst>
              <a:path w="3438154" h="3484332">
                <a:moveTo>
                  <a:pt x="0" y="0"/>
                </a:moveTo>
                <a:lnTo>
                  <a:pt x="3438154" y="0"/>
                </a:lnTo>
                <a:lnTo>
                  <a:pt x="3438154" y="3484332"/>
                </a:lnTo>
                <a:lnTo>
                  <a:pt x="0" y="3484332"/>
                </a:lnTo>
                <a:lnTo>
                  <a:pt x="0" y="0"/>
                </a:lnTo>
                <a:close/>
              </a:path>
            </a:pathLst>
          </a:custGeom>
          <a:blipFill>
            <a:blip r:embed="rId6"/>
            <a:stretch>
              <a:fillRect/>
            </a:stretch>
          </a:blipFill>
        </p:spPr>
      </p:sp>
      <p:sp>
        <p:nvSpPr>
          <p:cNvPr id="12" name="TextBox 12"/>
          <p:cNvSpPr txBox="1"/>
          <p:nvPr/>
        </p:nvSpPr>
        <p:spPr>
          <a:xfrm>
            <a:off x="13116437" y="6534903"/>
            <a:ext cx="4012686" cy="399058"/>
          </a:xfrm>
          <a:prstGeom prst="rect">
            <a:avLst/>
          </a:prstGeom>
        </p:spPr>
        <p:txBody>
          <a:bodyPr lIns="0" tIns="0" rIns="0" bIns="0" rtlCol="0" anchor="t">
            <a:spAutoFit/>
          </a:bodyPr>
          <a:lstStyle/>
          <a:p>
            <a:pPr algn="l">
              <a:lnSpc>
                <a:spcPts val="1640"/>
              </a:lnSpc>
            </a:pPr>
            <a:r>
              <a:rPr lang="en-US" sz="1172">
                <a:solidFill>
                  <a:srgbClr val="4F4F4F"/>
                </a:solidFill>
                <a:latin typeface="Canva Sans"/>
                <a:ea typeface="Canva Sans"/>
                <a:cs typeface="Canva Sans"/>
                <a:sym typeface="Canva Sans"/>
              </a:rPr>
              <a:t>Along with the NER model, we used a manual logic as well to detect the symptoms from a user’s statement.</a:t>
            </a:r>
          </a:p>
        </p:txBody>
      </p:sp>
      <p:sp>
        <p:nvSpPr>
          <p:cNvPr id="13" name="Freeform 13"/>
          <p:cNvSpPr/>
          <p:nvPr/>
        </p:nvSpPr>
        <p:spPr>
          <a:xfrm>
            <a:off x="13116437" y="7446667"/>
            <a:ext cx="4012686" cy="1284326"/>
          </a:xfrm>
          <a:custGeom>
            <a:avLst/>
            <a:gdLst/>
            <a:ahLst/>
            <a:cxnLst/>
            <a:rect l="l" t="t" r="r" b="b"/>
            <a:pathLst>
              <a:path w="4012686" h="1284326">
                <a:moveTo>
                  <a:pt x="0" y="0"/>
                </a:moveTo>
                <a:lnTo>
                  <a:pt x="4012686" y="0"/>
                </a:lnTo>
                <a:lnTo>
                  <a:pt x="4012686" y="1284325"/>
                </a:lnTo>
                <a:lnTo>
                  <a:pt x="0" y="1284325"/>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SYMPTOM DETECTION</a:t>
            </a:r>
          </a:p>
        </p:txBody>
      </p:sp>
      <p:sp>
        <p:nvSpPr>
          <p:cNvPr id="7" name="Freeform 7"/>
          <p:cNvSpPr/>
          <p:nvPr/>
        </p:nvSpPr>
        <p:spPr>
          <a:xfrm>
            <a:off x="5904138" y="3892045"/>
            <a:ext cx="6014282" cy="3307123"/>
          </a:xfrm>
          <a:custGeom>
            <a:avLst/>
            <a:gdLst/>
            <a:ahLst/>
            <a:cxnLst/>
            <a:rect l="l" t="t" r="r" b="b"/>
            <a:pathLst>
              <a:path w="6014282" h="3307123">
                <a:moveTo>
                  <a:pt x="0" y="0"/>
                </a:moveTo>
                <a:lnTo>
                  <a:pt x="6014282" y="0"/>
                </a:lnTo>
                <a:lnTo>
                  <a:pt x="6014282" y="3307124"/>
                </a:lnTo>
                <a:lnTo>
                  <a:pt x="0" y="3307124"/>
                </a:lnTo>
                <a:lnTo>
                  <a:pt x="0" y="0"/>
                </a:lnTo>
                <a:close/>
              </a:path>
            </a:pathLst>
          </a:custGeom>
          <a:blipFill>
            <a:blip r:embed="rId3"/>
            <a:stretch>
              <a:fillRect/>
            </a:stretch>
          </a:blipFill>
        </p:spPr>
      </p:sp>
      <p:sp>
        <p:nvSpPr>
          <p:cNvPr id="8" name="TextBox 8"/>
          <p:cNvSpPr txBox="1"/>
          <p:nvPr/>
        </p:nvSpPr>
        <p:spPr>
          <a:xfrm>
            <a:off x="6146051" y="2887159"/>
            <a:ext cx="5530457" cy="616693"/>
          </a:xfrm>
          <a:prstGeom prst="rect">
            <a:avLst/>
          </a:prstGeom>
        </p:spPr>
        <p:txBody>
          <a:bodyPr lIns="0" tIns="0" rIns="0" bIns="0" rtlCol="0" anchor="t">
            <a:spAutoFit/>
          </a:bodyPr>
          <a:lstStyle/>
          <a:p>
            <a:pPr algn="ctr">
              <a:lnSpc>
                <a:spcPts val="1709"/>
              </a:lnSpc>
            </a:pPr>
            <a:r>
              <a:rPr lang="en-US" sz="1220">
                <a:solidFill>
                  <a:srgbClr val="4F4F4F"/>
                </a:solidFill>
                <a:latin typeface="Canva Sans Bold"/>
                <a:ea typeface="Canva Sans Bold"/>
                <a:cs typeface="Canva Sans Bold"/>
                <a:sym typeface="Canva Sans Bold"/>
              </a:rPr>
              <a:t>We wanted to try whether this function can extract symptoms and map it into a one hot encoded dataset which will be given to the disease prediction model in the real application.</a:t>
            </a:r>
          </a:p>
        </p:txBody>
      </p:sp>
      <p:sp>
        <p:nvSpPr>
          <p:cNvPr id="9" name="TextBox 9"/>
          <p:cNvSpPr txBox="1"/>
          <p:nvPr/>
        </p:nvSpPr>
        <p:spPr>
          <a:xfrm>
            <a:off x="6146051" y="7556783"/>
            <a:ext cx="5530457" cy="826243"/>
          </a:xfrm>
          <a:prstGeom prst="rect">
            <a:avLst/>
          </a:prstGeom>
        </p:spPr>
        <p:txBody>
          <a:bodyPr lIns="0" tIns="0" rIns="0" bIns="0" rtlCol="0" anchor="t">
            <a:spAutoFit/>
          </a:bodyPr>
          <a:lstStyle/>
          <a:p>
            <a:pPr algn="ctr">
              <a:lnSpc>
                <a:spcPts val="1709"/>
              </a:lnSpc>
            </a:pPr>
            <a:r>
              <a:rPr lang="en-US" sz="1220">
                <a:solidFill>
                  <a:srgbClr val="4F4F4F"/>
                </a:solidFill>
                <a:latin typeface="Canva Sans Bold"/>
                <a:ea typeface="Canva Sans Bold"/>
                <a:cs typeface="Canva Sans Bold"/>
                <a:sym typeface="Canva Sans Bold"/>
              </a:rPr>
              <a:t>As we can see above, the function can detect symptoms and it creates a dataset according to the column or symptom names in our disease prediction model. This is helpful because we can push this data to the model and get the disease name.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DISEASE PREDICTION MODEL</a:t>
            </a:r>
          </a:p>
        </p:txBody>
      </p:sp>
      <p:sp>
        <p:nvSpPr>
          <p:cNvPr id="7" name="TextBox 7"/>
          <p:cNvSpPr txBox="1"/>
          <p:nvPr/>
        </p:nvSpPr>
        <p:spPr>
          <a:xfrm>
            <a:off x="4234880" y="3114230"/>
            <a:ext cx="4918312" cy="4295920"/>
          </a:xfrm>
          <a:prstGeom prst="rect">
            <a:avLst/>
          </a:prstGeom>
        </p:spPr>
        <p:txBody>
          <a:bodyPr lIns="0" tIns="0" rIns="0" bIns="0" rtlCol="0" anchor="t">
            <a:spAutoFit/>
          </a:bodyPr>
          <a:lstStyle/>
          <a:p>
            <a:pPr algn="l">
              <a:lnSpc>
                <a:spcPts val="1622"/>
              </a:lnSpc>
            </a:pPr>
            <a:r>
              <a:rPr lang="en-US" sz="1159" dirty="0">
                <a:solidFill>
                  <a:srgbClr val="000000"/>
                </a:solidFill>
                <a:latin typeface="Canva Sans"/>
                <a:ea typeface="Canva Sans"/>
                <a:cs typeface="Canva Sans"/>
                <a:sym typeface="Canva Sans"/>
              </a:rPr>
              <a:t>The target column was ‘prognosis’ which was the disease name column. We first label encoded that column and built out model using Random Forest Classifier using </a:t>
            </a:r>
            <a:r>
              <a:rPr lang="en-US" sz="1159" dirty="0" err="1">
                <a:solidFill>
                  <a:srgbClr val="000000"/>
                </a:solidFill>
                <a:latin typeface="Canva Sans"/>
                <a:ea typeface="Canva Sans"/>
                <a:cs typeface="Canva Sans"/>
                <a:sym typeface="Canva Sans"/>
              </a:rPr>
              <a:t>hyperparameter</a:t>
            </a:r>
            <a:r>
              <a:rPr lang="en-US" sz="1159" dirty="0">
                <a:solidFill>
                  <a:srgbClr val="000000"/>
                </a:solidFill>
                <a:latin typeface="Canva Sans"/>
                <a:ea typeface="Canva Sans"/>
                <a:cs typeface="Canva Sans"/>
                <a:sym typeface="Canva Sans"/>
              </a:rPr>
              <a:t> tuning.</a:t>
            </a:r>
          </a:p>
          <a:p>
            <a:pPr algn="l">
              <a:lnSpc>
                <a:spcPts val="1622"/>
              </a:lnSpc>
            </a:pPr>
            <a:endParaRPr lang="en-US" sz="1159" dirty="0">
              <a:solidFill>
                <a:srgbClr val="000000"/>
              </a:solidFill>
              <a:latin typeface="Canva Sans"/>
              <a:ea typeface="Canva Sans"/>
              <a:cs typeface="Canva Sans"/>
              <a:sym typeface="Canva Sans"/>
            </a:endParaRPr>
          </a:p>
          <a:p>
            <a:pPr algn="l">
              <a:lnSpc>
                <a:spcPts val="1622"/>
              </a:lnSpc>
            </a:pPr>
            <a:r>
              <a:rPr lang="en-US" sz="1159" dirty="0">
                <a:solidFill>
                  <a:srgbClr val="000000"/>
                </a:solidFill>
                <a:latin typeface="Canva Sans"/>
                <a:ea typeface="Canva Sans"/>
                <a:cs typeface="Canva Sans"/>
                <a:sym typeface="Canva Sans"/>
              </a:rPr>
              <a:t>We have used Random Forest Classifier for this use case because :</a:t>
            </a:r>
          </a:p>
          <a:p>
            <a:pPr algn="l">
              <a:lnSpc>
                <a:spcPts val="1622"/>
              </a:lnSpc>
            </a:pPr>
            <a:endParaRPr lang="en-US" sz="1159" dirty="0">
              <a:solidFill>
                <a:srgbClr val="000000"/>
              </a:solidFill>
              <a:latin typeface="Canva Sans"/>
              <a:ea typeface="Canva Sans"/>
              <a:cs typeface="Canva Sans"/>
              <a:sym typeface="Canva Sans"/>
            </a:endParaRPr>
          </a:p>
          <a:p>
            <a:pPr marL="250272" lvl="1" indent="-125136" algn="l">
              <a:lnSpc>
                <a:spcPts val="1622"/>
              </a:lnSpc>
              <a:buFont typeface="Arial"/>
              <a:buChar char="•"/>
            </a:pPr>
            <a:r>
              <a:rPr lang="en-US" sz="1159" dirty="0">
                <a:solidFill>
                  <a:srgbClr val="000000"/>
                </a:solidFill>
                <a:latin typeface="Canva Sans"/>
                <a:ea typeface="Canva Sans"/>
                <a:cs typeface="Canva Sans"/>
                <a:sym typeface="Canva Sans"/>
              </a:rPr>
              <a:t>Handling High-Dimensional Data: Random Forest can handle a large number of features (134 symptoms) without feature selection or dimensionality reduction.</a:t>
            </a:r>
          </a:p>
          <a:p>
            <a:pPr marL="250272" lvl="1" indent="-125136" algn="l">
              <a:lnSpc>
                <a:spcPts val="1622"/>
              </a:lnSpc>
              <a:buFont typeface="Arial"/>
              <a:buChar char="•"/>
            </a:pPr>
            <a:r>
              <a:rPr lang="en-US" sz="1159" dirty="0">
                <a:solidFill>
                  <a:srgbClr val="000000"/>
                </a:solidFill>
                <a:latin typeface="Canva Sans"/>
                <a:ea typeface="Canva Sans"/>
                <a:cs typeface="Canva Sans"/>
                <a:sym typeface="Canva Sans"/>
              </a:rPr>
              <a:t>Non-Linear Relationships: Random Forest can capture non-linear relationships between symptoms and diseases.</a:t>
            </a:r>
          </a:p>
          <a:p>
            <a:pPr marL="250272" lvl="1" indent="-125136" algn="l">
              <a:lnSpc>
                <a:spcPts val="1622"/>
              </a:lnSpc>
              <a:buFont typeface="Arial"/>
              <a:buChar char="•"/>
            </a:pPr>
            <a:r>
              <a:rPr lang="en-US" sz="1159" dirty="0">
                <a:solidFill>
                  <a:srgbClr val="000000"/>
                </a:solidFill>
                <a:latin typeface="Canva Sans"/>
                <a:ea typeface="Canva Sans"/>
                <a:cs typeface="Canva Sans"/>
                <a:sym typeface="Canva Sans"/>
              </a:rPr>
              <a:t>Robust to Outliers: Random Forest is robust to outliers and noisy data.</a:t>
            </a:r>
          </a:p>
          <a:p>
            <a:pPr marL="250272" lvl="1" indent="-125136" algn="l">
              <a:lnSpc>
                <a:spcPts val="1622"/>
              </a:lnSpc>
              <a:buFont typeface="Arial"/>
              <a:buChar char="•"/>
            </a:pPr>
            <a:r>
              <a:rPr lang="en-US" sz="1159" dirty="0" smtClean="0">
                <a:solidFill>
                  <a:srgbClr val="000000"/>
                </a:solidFill>
                <a:latin typeface="Canva Sans"/>
                <a:ea typeface="Canva Sans"/>
                <a:cs typeface="Canva Sans"/>
                <a:sym typeface="Canva Sans"/>
              </a:rPr>
              <a:t>Handling </a:t>
            </a:r>
            <a:r>
              <a:rPr lang="en-US" sz="1159" dirty="0">
                <a:solidFill>
                  <a:srgbClr val="000000"/>
                </a:solidFill>
                <a:latin typeface="Canva Sans"/>
                <a:ea typeface="Canva Sans"/>
                <a:cs typeface="Canva Sans"/>
                <a:sym typeface="Canva Sans"/>
              </a:rPr>
              <a:t>Imbalanced Data: Random Forest can handle imbalanced datasets, where some diseases may have a larger number of cases than others.</a:t>
            </a:r>
          </a:p>
          <a:p>
            <a:pPr marL="250272" lvl="1" indent="-125136" algn="l">
              <a:lnSpc>
                <a:spcPts val="1622"/>
              </a:lnSpc>
              <a:buFont typeface="Arial"/>
              <a:buChar char="•"/>
            </a:pPr>
            <a:r>
              <a:rPr lang="en-US" sz="1159" dirty="0">
                <a:solidFill>
                  <a:srgbClr val="000000"/>
                </a:solidFill>
                <a:latin typeface="Canva Sans"/>
                <a:ea typeface="Canva Sans"/>
                <a:cs typeface="Canva Sans"/>
                <a:sym typeface="Canva Sans"/>
              </a:rPr>
              <a:t>High Accuracy: Random Forest often achieves high accuracy in classification tasks, especially with a large number of trees.</a:t>
            </a:r>
          </a:p>
          <a:p>
            <a:pPr marL="250272" lvl="1" indent="-125136" algn="l">
              <a:lnSpc>
                <a:spcPts val="1622"/>
              </a:lnSpc>
              <a:buFont typeface="Arial"/>
              <a:buChar char="•"/>
            </a:pPr>
            <a:r>
              <a:rPr lang="en-US" sz="1159" dirty="0">
                <a:solidFill>
                  <a:srgbClr val="000000"/>
                </a:solidFill>
                <a:latin typeface="Canva Sans"/>
                <a:ea typeface="Canva Sans"/>
                <a:cs typeface="Canva Sans"/>
                <a:sym typeface="Canva Sans"/>
              </a:rPr>
              <a:t>Reducing Overfitting: Random Forest's ensemble approach reduces overfitting, which is common in decision tree models.</a:t>
            </a:r>
          </a:p>
          <a:p>
            <a:pPr algn="l">
              <a:lnSpc>
                <a:spcPts val="1622"/>
              </a:lnSpc>
            </a:pPr>
            <a:endParaRPr lang="en-US" sz="1159" dirty="0">
              <a:solidFill>
                <a:srgbClr val="000000"/>
              </a:solidFill>
              <a:latin typeface="Canva Sans"/>
              <a:ea typeface="Canva Sans"/>
              <a:cs typeface="Canva Sans"/>
              <a:sym typeface="Canva Sans"/>
            </a:endParaRPr>
          </a:p>
        </p:txBody>
      </p:sp>
      <p:sp>
        <p:nvSpPr>
          <p:cNvPr id="8" name="Freeform 8"/>
          <p:cNvSpPr/>
          <p:nvPr/>
        </p:nvSpPr>
        <p:spPr>
          <a:xfrm>
            <a:off x="9778032" y="3133280"/>
            <a:ext cx="4818988" cy="1578634"/>
          </a:xfrm>
          <a:custGeom>
            <a:avLst/>
            <a:gdLst/>
            <a:ahLst/>
            <a:cxnLst/>
            <a:rect l="l" t="t" r="r" b="b"/>
            <a:pathLst>
              <a:path w="4818988" h="1578634">
                <a:moveTo>
                  <a:pt x="0" y="0"/>
                </a:moveTo>
                <a:lnTo>
                  <a:pt x="4818988" y="0"/>
                </a:lnTo>
                <a:lnTo>
                  <a:pt x="4818988" y="1578634"/>
                </a:lnTo>
                <a:lnTo>
                  <a:pt x="0" y="1578634"/>
                </a:lnTo>
                <a:lnTo>
                  <a:pt x="0" y="0"/>
                </a:lnTo>
                <a:close/>
              </a:path>
            </a:pathLst>
          </a:custGeom>
          <a:blipFill>
            <a:blip r:embed="rId3"/>
            <a:stretch>
              <a:fillRect/>
            </a:stretch>
          </a:blipFill>
        </p:spPr>
      </p:sp>
      <p:sp>
        <p:nvSpPr>
          <p:cNvPr id="9" name="Freeform 9"/>
          <p:cNvSpPr/>
          <p:nvPr/>
        </p:nvSpPr>
        <p:spPr>
          <a:xfrm>
            <a:off x="9778032" y="4886627"/>
            <a:ext cx="4752789" cy="1090089"/>
          </a:xfrm>
          <a:custGeom>
            <a:avLst/>
            <a:gdLst/>
            <a:ahLst/>
            <a:cxnLst/>
            <a:rect l="l" t="t" r="r" b="b"/>
            <a:pathLst>
              <a:path w="4752789" h="1090089">
                <a:moveTo>
                  <a:pt x="0" y="0"/>
                </a:moveTo>
                <a:lnTo>
                  <a:pt x="4752789" y="0"/>
                </a:lnTo>
                <a:lnTo>
                  <a:pt x="4752789" y="1090089"/>
                </a:lnTo>
                <a:lnTo>
                  <a:pt x="0" y="1090089"/>
                </a:lnTo>
                <a:lnTo>
                  <a:pt x="0" y="0"/>
                </a:lnTo>
                <a:close/>
              </a:path>
            </a:pathLst>
          </a:custGeom>
          <a:blipFill>
            <a:blip r:embed="rId4"/>
            <a:stretch>
              <a:fillRect/>
            </a:stretch>
          </a:blipFill>
        </p:spPr>
      </p:sp>
      <p:sp>
        <p:nvSpPr>
          <p:cNvPr id="10" name="TextBox 10"/>
          <p:cNvSpPr txBox="1"/>
          <p:nvPr/>
        </p:nvSpPr>
        <p:spPr>
          <a:xfrm>
            <a:off x="9778032" y="6586316"/>
            <a:ext cx="4752789" cy="1552967"/>
          </a:xfrm>
          <a:prstGeom prst="rect">
            <a:avLst/>
          </a:prstGeom>
        </p:spPr>
        <p:txBody>
          <a:bodyPr lIns="0" tIns="0" rIns="0" bIns="0" rtlCol="0" anchor="t">
            <a:spAutoFit/>
          </a:bodyPr>
          <a:lstStyle/>
          <a:p>
            <a:pPr algn="l">
              <a:lnSpc>
                <a:spcPts val="1573"/>
              </a:lnSpc>
            </a:pPr>
            <a:r>
              <a:rPr lang="en-US" sz="1124">
                <a:solidFill>
                  <a:srgbClr val="010101"/>
                </a:solidFill>
                <a:latin typeface="Canva Sans"/>
                <a:ea typeface="Canva Sans"/>
                <a:cs typeface="Canva Sans"/>
                <a:sym typeface="Canva Sans"/>
              </a:rPr>
              <a:t>We got a nice accuracy score for our disease prediction model. Since we already have good prediction score, we didn’t experiment with more models. We trained the model with 5 fold cross validation and we have used ‘accuracy’ as our metric.</a:t>
            </a:r>
          </a:p>
          <a:p>
            <a:pPr algn="l">
              <a:lnSpc>
                <a:spcPts val="1573"/>
              </a:lnSpc>
            </a:pPr>
            <a:endParaRPr lang="en-US" sz="1124">
              <a:solidFill>
                <a:srgbClr val="010101"/>
              </a:solidFill>
              <a:latin typeface="Canva Sans"/>
              <a:ea typeface="Canva Sans"/>
              <a:cs typeface="Canva Sans"/>
              <a:sym typeface="Canva Sans"/>
            </a:endParaRPr>
          </a:p>
          <a:p>
            <a:pPr algn="l">
              <a:lnSpc>
                <a:spcPts val="1573"/>
              </a:lnSpc>
            </a:pPr>
            <a:r>
              <a:rPr lang="en-US" sz="1124">
                <a:solidFill>
                  <a:srgbClr val="010101"/>
                </a:solidFill>
                <a:latin typeface="Canva Sans"/>
                <a:ea typeface="Canva Sans"/>
                <a:cs typeface="Canva Sans"/>
                <a:sym typeface="Canva Sans"/>
              </a:rPr>
              <a:t>Now it was time to test our initial pipeline which takes a user text, pushes it to the symptom extraction logic and push the output of symptom extraction to the disease prediction model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2030</Words>
  <Application>Microsoft Office PowerPoint</Application>
  <PresentationFormat>Custom</PresentationFormat>
  <Paragraphs>202</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Montserrat Light</vt:lpstr>
      <vt:lpstr>Canva Sans</vt:lpstr>
      <vt:lpstr>Canva Sans Bold</vt:lpstr>
      <vt:lpstr>Calibri</vt:lpstr>
      <vt:lpstr>Open Sauce Bold</vt:lpstr>
      <vt:lpstr>Open Sauce</vt:lpstr>
      <vt:lpstr>Archivo Black</vt:lpstr>
      <vt:lpstr>Montserrat Light Italics</vt:lpstr>
      <vt:lpstr>Montserrat Classic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nlp_project_presentation</dc:title>
  <cp:lastModifiedBy>HP</cp:lastModifiedBy>
  <cp:revision>8</cp:revision>
  <dcterms:created xsi:type="dcterms:W3CDTF">2006-08-16T00:00:00Z</dcterms:created>
  <dcterms:modified xsi:type="dcterms:W3CDTF">2024-08-13T17:14:24Z</dcterms:modified>
  <dc:identifier>DAGMQvECnlU</dc:identifier>
</cp:coreProperties>
</file>